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67"/>
  </p:notesMasterIdLst>
  <p:sldIdLst>
    <p:sldId id="402" r:id="rId2"/>
    <p:sldId id="352" r:id="rId3"/>
    <p:sldId id="499" r:id="rId4"/>
    <p:sldId id="319" r:id="rId5"/>
    <p:sldId id="580" r:id="rId6"/>
    <p:sldId id="581" r:id="rId7"/>
    <p:sldId id="517" r:id="rId8"/>
    <p:sldId id="577" r:id="rId9"/>
    <p:sldId id="579" r:id="rId10"/>
    <p:sldId id="578" r:id="rId11"/>
    <p:sldId id="582" r:id="rId12"/>
    <p:sldId id="324" r:id="rId13"/>
    <p:sldId id="556" r:id="rId14"/>
    <p:sldId id="562" r:id="rId15"/>
    <p:sldId id="563" r:id="rId16"/>
    <p:sldId id="564" r:id="rId17"/>
    <p:sldId id="565" r:id="rId18"/>
    <p:sldId id="333" r:id="rId19"/>
    <p:sldId id="557" r:id="rId20"/>
    <p:sldId id="566" r:id="rId21"/>
    <p:sldId id="568" r:id="rId22"/>
    <p:sldId id="567" r:id="rId23"/>
    <p:sldId id="354" r:id="rId24"/>
    <p:sldId id="340" r:id="rId25"/>
    <p:sldId id="558" r:id="rId26"/>
    <p:sldId id="569" r:id="rId27"/>
    <p:sldId id="572" r:id="rId28"/>
    <p:sldId id="570" r:id="rId29"/>
    <p:sldId id="571" r:id="rId30"/>
    <p:sldId id="576" r:id="rId31"/>
    <p:sldId id="301" r:id="rId32"/>
    <p:sldId id="559" r:id="rId33"/>
    <p:sldId id="573" r:id="rId34"/>
    <p:sldId id="574" r:id="rId35"/>
    <p:sldId id="575" r:id="rId36"/>
    <p:sldId id="536" r:id="rId37"/>
    <p:sldId id="560" r:id="rId38"/>
    <p:sldId id="586" r:id="rId39"/>
    <p:sldId id="587" r:id="rId40"/>
    <p:sldId id="585" r:id="rId41"/>
    <p:sldId id="588" r:id="rId42"/>
    <p:sldId id="589" r:id="rId43"/>
    <p:sldId id="590" r:id="rId44"/>
    <p:sldId id="346" r:id="rId45"/>
    <p:sldId id="534" r:id="rId46"/>
    <p:sldId id="561" r:id="rId47"/>
    <p:sldId id="583" r:id="rId48"/>
    <p:sldId id="584" r:id="rId49"/>
    <p:sldId id="591" r:id="rId50"/>
    <p:sldId id="592" r:id="rId51"/>
    <p:sldId id="593" r:id="rId52"/>
    <p:sldId id="594" r:id="rId53"/>
    <p:sldId id="595" r:id="rId54"/>
    <p:sldId id="596" r:id="rId55"/>
    <p:sldId id="598" r:id="rId56"/>
    <p:sldId id="601" r:id="rId57"/>
    <p:sldId id="599" r:id="rId58"/>
    <p:sldId id="597" r:id="rId59"/>
    <p:sldId id="600" r:id="rId60"/>
    <p:sldId id="312" r:id="rId61"/>
    <p:sldId id="332" r:id="rId62"/>
    <p:sldId id="407" r:id="rId63"/>
    <p:sldId id="353" r:id="rId64"/>
    <p:sldId id="510" r:id="rId65"/>
    <p:sldId id="555" r:id="rId6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89D6D21E-D385-453F-94E6-CDE967A9F97F}">
          <p14:sldIdLst>
            <p14:sldId id="402"/>
            <p14:sldId id="352"/>
          </p14:sldIdLst>
        </p14:section>
        <p14:section name="Aktuelles" id="{C479DA4E-3500-4EA9-9324-054C65AF34EF}">
          <p14:sldIdLst>
            <p14:sldId id="499"/>
          </p14:sldIdLst>
        </p14:section>
        <p14:section name="Elektromobilität - Auf Null" id="{F0D9B8D4-6C1F-48E8-892C-F8EA4C856846}">
          <p14:sldIdLst>
            <p14:sldId id="319"/>
            <p14:sldId id="580"/>
            <p14:sldId id="581"/>
            <p14:sldId id="517"/>
            <p14:sldId id="577"/>
            <p14:sldId id="579"/>
            <p14:sldId id="578"/>
            <p14:sldId id="582"/>
          </p14:sldIdLst>
        </p14:section>
        <p14:section name="USB-C" id="{65166838-EA62-4483-9699-20D33B35B871}">
          <p14:sldIdLst>
            <p14:sldId id="324"/>
            <p14:sldId id="556"/>
            <p14:sldId id="562"/>
            <p14:sldId id="563"/>
            <p14:sldId id="564"/>
            <p14:sldId id="565"/>
          </p14:sldIdLst>
        </p14:section>
        <p14:section name="Blackout" id="{D08B7B89-89E3-475C-A457-69BCE9EB59C7}">
          <p14:sldIdLst>
            <p14:sldId id="333"/>
            <p14:sldId id="557"/>
            <p14:sldId id="566"/>
            <p14:sldId id="568"/>
            <p14:sldId id="567"/>
          </p14:sldIdLst>
        </p14:section>
        <p14:section name="PAUSE" id="{1B681C45-8921-4876-91DD-37FE20D1202C}">
          <p14:sldIdLst>
            <p14:sldId id="354"/>
          </p14:sldIdLst>
        </p14:section>
        <p14:section name="Darknet" id="{B3105E7C-E33C-4A51-8531-36FE8316BC05}">
          <p14:sldIdLst>
            <p14:sldId id="340"/>
            <p14:sldId id="558"/>
            <p14:sldId id="569"/>
            <p14:sldId id="572"/>
            <p14:sldId id="570"/>
            <p14:sldId id="571"/>
            <p14:sldId id="576"/>
          </p14:sldIdLst>
        </p14:section>
        <p14:section name="10%" id="{A7D2CF45-99B5-4606-91E8-F46B6BAC61CB}">
          <p14:sldIdLst>
            <p14:sldId id="301"/>
            <p14:sldId id="559"/>
            <p14:sldId id="573"/>
            <p14:sldId id="574"/>
            <p14:sldId id="575"/>
          </p14:sldIdLst>
        </p14:section>
        <p14:section name="Schön und Reich" id="{97136F9D-CA91-46B2-9941-74DD96499BD2}">
          <p14:sldIdLst>
            <p14:sldId id="536"/>
            <p14:sldId id="560"/>
            <p14:sldId id="586"/>
            <p14:sldId id="587"/>
            <p14:sldId id="585"/>
            <p14:sldId id="588"/>
            <p14:sldId id="589"/>
            <p14:sldId id="590"/>
          </p14:sldIdLst>
        </p14:section>
        <p14:section name="Kurznachrichten" id="{30F54FD5-3C0E-4E3B-A9E8-EC51F037ADED}">
          <p14:sldIdLst>
            <p14:sldId id="346"/>
            <p14:sldId id="534"/>
            <p14:sldId id="561"/>
            <p14:sldId id="583"/>
            <p14:sldId id="584"/>
            <p14:sldId id="591"/>
            <p14:sldId id="592"/>
            <p14:sldId id="593"/>
            <p14:sldId id="594"/>
            <p14:sldId id="595"/>
            <p14:sldId id="596"/>
            <p14:sldId id="598"/>
            <p14:sldId id="601"/>
            <p14:sldId id="599"/>
            <p14:sldId id="597"/>
            <p14:sldId id="600"/>
          </p14:sldIdLst>
        </p14:section>
        <p14:section name="Quellen" id="{D41EE365-16F0-4F78-A09E-FC1F53C07E53}">
          <p14:sldIdLst>
            <p14:sldId id="312"/>
            <p14:sldId id="332"/>
          </p14:sldIdLst>
        </p14:section>
        <p14:section name="Hausmeisterliches" id="{304CD7B7-5C7A-491C-AB81-2C81378AD7E7}">
          <p14:sldIdLst>
            <p14:sldId id="407"/>
            <p14:sldId id="353"/>
            <p14:sldId id="510"/>
            <p14:sldId id="5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1AD1F6"/>
    <a:srgbClr val="FFFFFF"/>
    <a:srgbClr val="FF0000"/>
    <a:srgbClr val="000000"/>
    <a:srgbClr val="33CC33"/>
    <a:srgbClr val="F8F8F8"/>
    <a:srgbClr val="FF3300"/>
    <a:srgbClr val="FFFF00"/>
    <a:srgbClr val="64B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9539" autoAdjust="0"/>
  </p:normalViewPr>
  <p:slideViewPr>
    <p:cSldViewPr snapToGrid="0">
      <p:cViewPr varScale="1">
        <p:scale>
          <a:sx n="140" d="100"/>
          <a:sy n="140" d="100"/>
        </p:scale>
        <p:origin x="82" y="5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A86A5-3A27-47E6-A540-D5F4D4207832}"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de-CH"/>
        </a:p>
      </dgm:t>
    </dgm:pt>
    <dgm:pt modelId="{3B395579-2F77-4512-89B3-A2AAA2BFC713}">
      <dgm:prSet phldrT="[Text]" phldr="0"/>
      <dgm:spPr/>
      <dgm:t>
        <a:bodyPr/>
        <a:lstStyle/>
        <a:p>
          <a:r>
            <a:rPr lang="de-CH" dirty="0"/>
            <a:t>Schön und arm</a:t>
          </a:r>
        </a:p>
      </dgm:t>
    </dgm:pt>
    <dgm:pt modelId="{D7A34536-F87B-4540-A75F-0A823142C69A}" type="parTrans" cxnId="{F6325755-D27E-410B-81FA-F7C7C5C9A71C}">
      <dgm:prSet/>
      <dgm:spPr/>
      <dgm:t>
        <a:bodyPr/>
        <a:lstStyle/>
        <a:p>
          <a:endParaRPr lang="de-CH"/>
        </a:p>
      </dgm:t>
    </dgm:pt>
    <dgm:pt modelId="{2C34B520-F0F4-4072-980F-3AAA272B4CBA}" type="sibTrans" cxnId="{F6325755-D27E-410B-81FA-F7C7C5C9A71C}">
      <dgm:prSet/>
      <dgm:spPr/>
      <dgm:t>
        <a:bodyPr/>
        <a:lstStyle/>
        <a:p>
          <a:endParaRPr lang="de-CH"/>
        </a:p>
      </dgm:t>
    </dgm:pt>
    <dgm:pt modelId="{21B44961-8043-4B01-9018-7108CB38C5B6}">
      <dgm:prSet phldrT="[Text]" phldr="0"/>
      <dgm:spPr/>
      <dgm:t>
        <a:bodyPr/>
        <a:lstStyle/>
        <a:p>
          <a:r>
            <a:rPr lang="de-CH" dirty="0"/>
            <a:t>Schön und reich</a:t>
          </a:r>
        </a:p>
      </dgm:t>
    </dgm:pt>
    <dgm:pt modelId="{202C317E-3B52-4E38-A317-912FE4BC3498}" type="parTrans" cxnId="{84AC5188-1D4C-4650-B7A2-6F1B530A65DB}">
      <dgm:prSet/>
      <dgm:spPr/>
      <dgm:t>
        <a:bodyPr/>
        <a:lstStyle/>
        <a:p>
          <a:endParaRPr lang="de-CH"/>
        </a:p>
      </dgm:t>
    </dgm:pt>
    <dgm:pt modelId="{DA22A648-70EB-49CF-8CA5-D39C53DA3EC4}" type="sibTrans" cxnId="{84AC5188-1D4C-4650-B7A2-6F1B530A65DB}">
      <dgm:prSet/>
      <dgm:spPr/>
      <dgm:t>
        <a:bodyPr/>
        <a:lstStyle/>
        <a:p>
          <a:endParaRPr lang="de-CH"/>
        </a:p>
      </dgm:t>
    </dgm:pt>
    <dgm:pt modelId="{4A454BF4-FCDD-4EA4-AE94-F794998D97AF}">
      <dgm:prSet phldrT="[Text]" phldr="0"/>
      <dgm:spPr/>
      <dgm:t>
        <a:bodyPr/>
        <a:lstStyle/>
        <a:p>
          <a:r>
            <a:rPr lang="de-CH" dirty="0"/>
            <a:t>Hässlich und arm</a:t>
          </a:r>
        </a:p>
      </dgm:t>
    </dgm:pt>
    <dgm:pt modelId="{881F114F-9222-4461-9438-F66027998620}" type="parTrans" cxnId="{801A4298-C848-41B3-BA34-EB8EB115FAA1}">
      <dgm:prSet/>
      <dgm:spPr/>
      <dgm:t>
        <a:bodyPr/>
        <a:lstStyle/>
        <a:p>
          <a:endParaRPr lang="de-CH"/>
        </a:p>
      </dgm:t>
    </dgm:pt>
    <dgm:pt modelId="{1D154F24-38F3-4B74-BD23-8A141E9A69C5}" type="sibTrans" cxnId="{801A4298-C848-41B3-BA34-EB8EB115FAA1}">
      <dgm:prSet/>
      <dgm:spPr/>
      <dgm:t>
        <a:bodyPr/>
        <a:lstStyle/>
        <a:p>
          <a:endParaRPr lang="de-CH"/>
        </a:p>
      </dgm:t>
    </dgm:pt>
    <dgm:pt modelId="{3B7A1875-476E-469F-BEF0-8D69063567DF}">
      <dgm:prSet phldrT="[Text]" phldr="0"/>
      <dgm:spPr/>
      <dgm:t>
        <a:bodyPr/>
        <a:lstStyle/>
        <a:p>
          <a:r>
            <a:rPr lang="de-CH" dirty="0"/>
            <a:t>Hässlich und reich</a:t>
          </a:r>
        </a:p>
      </dgm:t>
    </dgm:pt>
    <dgm:pt modelId="{A1B2B9E6-2C51-4B7C-B741-66EFD9305B4B}" type="parTrans" cxnId="{B2366208-0D89-41C2-8B6B-2E205B5F23B4}">
      <dgm:prSet/>
      <dgm:spPr/>
      <dgm:t>
        <a:bodyPr/>
        <a:lstStyle/>
        <a:p>
          <a:endParaRPr lang="de-CH"/>
        </a:p>
      </dgm:t>
    </dgm:pt>
    <dgm:pt modelId="{98B3C075-F9AA-4D0D-906D-2BB8EC2CC697}" type="sibTrans" cxnId="{B2366208-0D89-41C2-8B6B-2E205B5F23B4}">
      <dgm:prSet/>
      <dgm:spPr/>
      <dgm:t>
        <a:bodyPr/>
        <a:lstStyle/>
        <a:p>
          <a:endParaRPr lang="de-CH"/>
        </a:p>
      </dgm:t>
    </dgm:pt>
    <dgm:pt modelId="{AB77024E-EA0F-49B0-B713-AD0BDFF105A4}" type="pres">
      <dgm:prSet presAssocID="{2DEA86A5-3A27-47E6-A540-D5F4D4207832}" presName="matrix" presStyleCnt="0">
        <dgm:presLayoutVars>
          <dgm:chMax val="1"/>
          <dgm:dir/>
          <dgm:resizeHandles val="exact"/>
        </dgm:presLayoutVars>
      </dgm:prSet>
      <dgm:spPr/>
    </dgm:pt>
    <dgm:pt modelId="{0E30B4AE-098D-4B2A-B1EA-4ECEDB6E1417}" type="pres">
      <dgm:prSet presAssocID="{2DEA86A5-3A27-47E6-A540-D5F4D4207832}" presName="diamond" presStyleLbl="bgShp" presStyleIdx="0" presStyleCnt="1"/>
      <dgm:spPr/>
    </dgm:pt>
    <dgm:pt modelId="{376EBBA7-7E88-4D3F-B725-623425397AD4}" type="pres">
      <dgm:prSet presAssocID="{2DEA86A5-3A27-47E6-A540-D5F4D4207832}" presName="quad1" presStyleLbl="node1" presStyleIdx="0" presStyleCnt="4">
        <dgm:presLayoutVars>
          <dgm:chMax val="0"/>
          <dgm:chPref val="0"/>
          <dgm:bulletEnabled val="1"/>
        </dgm:presLayoutVars>
      </dgm:prSet>
      <dgm:spPr/>
    </dgm:pt>
    <dgm:pt modelId="{ED01464A-8411-4A46-A2FC-50C9167D4666}" type="pres">
      <dgm:prSet presAssocID="{2DEA86A5-3A27-47E6-A540-D5F4D4207832}" presName="quad2" presStyleLbl="node1" presStyleIdx="1" presStyleCnt="4">
        <dgm:presLayoutVars>
          <dgm:chMax val="0"/>
          <dgm:chPref val="0"/>
          <dgm:bulletEnabled val="1"/>
        </dgm:presLayoutVars>
      </dgm:prSet>
      <dgm:spPr/>
    </dgm:pt>
    <dgm:pt modelId="{C7515BF6-6EE7-47DB-9794-88B1D5FD8E88}" type="pres">
      <dgm:prSet presAssocID="{2DEA86A5-3A27-47E6-A540-D5F4D4207832}" presName="quad3" presStyleLbl="node1" presStyleIdx="2" presStyleCnt="4">
        <dgm:presLayoutVars>
          <dgm:chMax val="0"/>
          <dgm:chPref val="0"/>
          <dgm:bulletEnabled val="1"/>
        </dgm:presLayoutVars>
      </dgm:prSet>
      <dgm:spPr/>
    </dgm:pt>
    <dgm:pt modelId="{1C2377D1-52DC-4FBF-B932-0EF9CC31AFCF}" type="pres">
      <dgm:prSet presAssocID="{2DEA86A5-3A27-47E6-A540-D5F4D4207832}" presName="quad4" presStyleLbl="node1" presStyleIdx="3" presStyleCnt="4">
        <dgm:presLayoutVars>
          <dgm:chMax val="0"/>
          <dgm:chPref val="0"/>
          <dgm:bulletEnabled val="1"/>
        </dgm:presLayoutVars>
      </dgm:prSet>
      <dgm:spPr/>
    </dgm:pt>
  </dgm:ptLst>
  <dgm:cxnLst>
    <dgm:cxn modelId="{B2366208-0D89-41C2-8B6B-2E205B5F23B4}" srcId="{2DEA86A5-3A27-47E6-A540-D5F4D4207832}" destId="{3B7A1875-476E-469F-BEF0-8D69063567DF}" srcOrd="3" destOrd="0" parTransId="{A1B2B9E6-2C51-4B7C-B741-66EFD9305B4B}" sibTransId="{98B3C075-F9AA-4D0D-906D-2BB8EC2CC697}"/>
    <dgm:cxn modelId="{F6325755-D27E-410B-81FA-F7C7C5C9A71C}" srcId="{2DEA86A5-3A27-47E6-A540-D5F4D4207832}" destId="{3B395579-2F77-4512-89B3-A2AAA2BFC713}" srcOrd="0" destOrd="0" parTransId="{D7A34536-F87B-4540-A75F-0A823142C69A}" sibTransId="{2C34B520-F0F4-4072-980F-3AAA272B4CBA}"/>
    <dgm:cxn modelId="{84AC5188-1D4C-4650-B7A2-6F1B530A65DB}" srcId="{2DEA86A5-3A27-47E6-A540-D5F4D4207832}" destId="{21B44961-8043-4B01-9018-7108CB38C5B6}" srcOrd="1" destOrd="0" parTransId="{202C317E-3B52-4E38-A317-912FE4BC3498}" sibTransId="{DA22A648-70EB-49CF-8CA5-D39C53DA3EC4}"/>
    <dgm:cxn modelId="{25832B89-91FB-426B-AF58-DCFAB1273468}" type="presOf" srcId="{3B395579-2F77-4512-89B3-A2AAA2BFC713}" destId="{376EBBA7-7E88-4D3F-B725-623425397AD4}" srcOrd="0" destOrd="0" presId="urn:microsoft.com/office/officeart/2005/8/layout/matrix3"/>
    <dgm:cxn modelId="{801A4298-C848-41B3-BA34-EB8EB115FAA1}" srcId="{2DEA86A5-3A27-47E6-A540-D5F4D4207832}" destId="{4A454BF4-FCDD-4EA4-AE94-F794998D97AF}" srcOrd="2" destOrd="0" parTransId="{881F114F-9222-4461-9438-F66027998620}" sibTransId="{1D154F24-38F3-4B74-BD23-8A141E9A69C5}"/>
    <dgm:cxn modelId="{7113D3A7-03D5-4508-B6C6-222725508E91}" type="presOf" srcId="{21B44961-8043-4B01-9018-7108CB38C5B6}" destId="{ED01464A-8411-4A46-A2FC-50C9167D4666}" srcOrd="0" destOrd="0" presId="urn:microsoft.com/office/officeart/2005/8/layout/matrix3"/>
    <dgm:cxn modelId="{14530AE4-43F7-4C76-B65C-C9F444048BF5}" type="presOf" srcId="{3B7A1875-476E-469F-BEF0-8D69063567DF}" destId="{1C2377D1-52DC-4FBF-B932-0EF9CC31AFCF}" srcOrd="0" destOrd="0" presId="urn:microsoft.com/office/officeart/2005/8/layout/matrix3"/>
    <dgm:cxn modelId="{947755F8-9075-4FA4-8A55-FE136F585494}" type="presOf" srcId="{4A454BF4-FCDD-4EA4-AE94-F794998D97AF}" destId="{C7515BF6-6EE7-47DB-9794-88B1D5FD8E88}" srcOrd="0" destOrd="0" presId="urn:microsoft.com/office/officeart/2005/8/layout/matrix3"/>
    <dgm:cxn modelId="{736D6BFF-E8D6-4EBB-8A81-EA709431BF3A}" type="presOf" srcId="{2DEA86A5-3A27-47E6-A540-D5F4D4207832}" destId="{AB77024E-EA0F-49B0-B713-AD0BDFF105A4}" srcOrd="0" destOrd="0" presId="urn:microsoft.com/office/officeart/2005/8/layout/matrix3"/>
    <dgm:cxn modelId="{6E2A5B06-5B9C-4BA7-A3DA-A7E08B3D992C}" type="presParOf" srcId="{AB77024E-EA0F-49B0-B713-AD0BDFF105A4}" destId="{0E30B4AE-098D-4B2A-B1EA-4ECEDB6E1417}" srcOrd="0" destOrd="0" presId="urn:microsoft.com/office/officeart/2005/8/layout/matrix3"/>
    <dgm:cxn modelId="{1D9B314B-54A6-4989-B8D5-05329BB8AB98}" type="presParOf" srcId="{AB77024E-EA0F-49B0-B713-AD0BDFF105A4}" destId="{376EBBA7-7E88-4D3F-B725-623425397AD4}" srcOrd="1" destOrd="0" presId="urn:microsoft.com/office/officeart/2005/8/layout/matrix3"/>
    <dgm:cxn modelId="{A2C06387-5D91-4F41-A1F2-459187B8452B}" type="presParOf" srcId="{AB77024E-EA0F-49B0-B713-AD0BDFF105A4}" destId="{ED01464A-8411-4A46-A2FC-50C9167D4666}" srcOrd="2" destOrd="0" presId="urn:microsoft.com/office/officeart/2005/8/layout/matrix3"/>
    <dgm:cxn modelId="{68196692-44B4-4FA8-8BBB-0947E2EE83F7}" type="presParOf" srcId="{AB77024E-EA0F-49B0-B713-AD0BDFF105A4}" destId="{C7515BF6-6EE7-47DB-9794-88B1D5FD8E88}" srcOrd="3" destOrd="0" presId="urn:microsoft.com/office/officeart/2005/8/layout/matrix3"/>
    <dgm:cxn modelId="{A3E9EC5C-6DC7-44E4-B21D-9927DCBF2174}" type="presParOf" srcId="{AB77024E-EA0F-49B0-B713-AD0BDFF105A4}" destId="{1C2377D1-52DC-4FBF-B932-0EF9CC31AFC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0B4AE-098D-4B2A-B1EA-4ECEDB6E1417}">
      <dsp:nvSpPr>
        <dsp:cNvPr id="0" name=""/>
        <dsp:cNvSpPr/>
      </dsp:nvSpPr>
      <dsp:spPr>
        <a:xfrm>
          <a:off x="294742" y="0"/>
          <a:ext cx="4604609" cy="4604609"/>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6EBBA7-7E88-4D3F-B725-623425397AD4}">
      <dsp:nvSpPr>
        <dsp:cNvPr id="0" name=""/>
        <dsp:cNvSpPr/>
      </dsp:nvSpPr>
      <dsp:spPr>
        <a:xfrm>
          <a:off x="732179" y="437437"/>
          <a:ext cx="1795797" cy="179579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CH" sz="2800" kern="1200" dirty="0"/>
            <a:t>Schön und arm</a:t>
          </a:r>
        </a:p>
      </dsp:txBody>
      <dsp:txXfrm>
        <a:off x="819843" y="525101"/>
        <a:ext cx="1620469" cy="1620469"/>
      </dsp:txXfrm>
    </dsp:sp>
    <dsp:sp modelId="{ED01464A-8411-4A46-A2FC-50C9167D4666}">
      <dsp:nvSpPr>
        <dsp:cNvPr id="0" name=""/>
        <dsp:cNvSpPr/>
      </dsp:nvSpPr>
      <dsp:spPr>
        <a:xfrm>
          <a:off x="2666115" y="437437"/>
          <a:ext cx="1795797" cy="1795797"/>
        </a:xfrm>
        <a:prstGeom prst="roundRect">
          <a:avLst/>
        </a:prstGeom>
        <a:solidFill>
          <a:schemeClr val="accent2">
            <a:hueOff val="-6698785"/>
            <a:satOff val="-18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CH" sz="2800" kern="1200" dirty="0"/>
            <a:t>Schön und reich</a:t>
          </a:r>
        </a:p>
      </dsp:txBody>
      <dsp:txXfrm>
        <a:off x="2753779" y="525101"/>
        <a:ext cx="1620469" cy="1620469"/>
      </dsp:txXfrm>
    </dsp:sp>
    <dsp:sp modelId="{C7515BF6-6EE7-47DB-9794-88B1D5FD8E88}">
      <dsp:nvSpPr>
        <dsp:cNvPr id="0" name=""/>
        <dsp:cNvSpPr/>
      </dsp:nvSpPr>
      <dsp:spPr>
        <a:xfrm>
          <a:off x="732179" y="2371373"/>
          <a:ext cx="1795797" cy="1795797"/>
        </a:xfrm>
        <a:prstGeom prst="roundRect">
          <a:avLst/>
        </a:prstGeom>
        <a:solidFill>
          <a:schemeClr val="accent2">
            <a:hueOff val="-13397571"/>
            <a:satOff val="-37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CH" sz="2800" kern="1200" dirty="0"/>
            <a:t>Hässlich und arm</a:t>
          </a:r>
        </a:p>
      </dsp:txBody>
      <dsp:txXfrm>
        <a:off x="819843" y="2459037"/>
        <a:ext cx="1620469" cy="1620469"/>
      </dsp:txXfrm>
    </dsp:sp>
    <dsp:sp modelId="{1C2377D1-52DC-4FBF-B932-0EF9CC31AFCF}">
      <dsp:nvSpPr>
        <dsp:cNvPr id="0" name=""/>
        <dsp:cNvSpPr/>
      </dsp:nvSpPr>
      <dsp:spPr>
        <a:xfrm>
          <a:off x="2666115" y="2371373"/>
          <a:ext cx="1795797" cy="1795797"/>
        </a:xfrm>
        <a:prstGeom prst="roundRect">
          <a:avLst/>
        </a:prstGeom>
        <a:solidFill>
          <a:schemeClr val="accent2">
            <a:hueOff val="-20096356"/>
            <a:satOff val="-56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CH" sz="2800" kern="1200" dirty="0"/>
            <a:t>Hässlich und reich</a:t>
          </a:r>
        </a:p>
      </dsp:txBody>
      <dsp:txXfrm>
        <a:off x="2753779" y="2459037"/>
        <a:ext cx="1620469" cy="162046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51C31-A0E0-41BB-A952-CED504C0FD2A}" type="datetimeFigureOut">
              <a:rPr lang="de-CH" smtClean="0"/>
              <a:t>07.11.2025</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DE8BD-C77B-44CD-AD6A-748213750AF2}" type="slidenum">
              <a:rPr lang="de-CH" smtClean="0"/>
              <a:t>‹#›</a:t>
            </a:fld>
            <a:endParaRPr lang="de-CH"/>
          </a:p>
        </p:txBody>
      </p:sp>
    </p:spTree>
    <p:extLst>
      <p:ext uri="{BB962C8B-B14F-4D97-AF65-F5344CB8AC3E}">
        <p14:creationId xmlns:p14="http://schemas.microsoft.com/office/powerpoint/2010/main" val="137993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18</a:t>
            </a:fld>
            <a:endParaRPr lang="de-CH"/>
          </a:p>
        </p:txBody>
      </p:sp>
    </p:spTree>
    <p:extLst>
      <p:ext uri="{BB962C8B-B14F-4D97-AF65-F5344CB8AC3E}">
        <p14:creationId xmlns:p14="http://schemas.microsoft.com/office/powerpoint/2010/main" val="328625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24</a:t>
            </a:fld>
            <a:endParaRPr lang="de-CH"/>
          </a:p>
        </p:txBody>
      </p:sp>
    </p:spTree>
    <p:extLst>
      <p:ext uri="{BB962C8B-B14F-4D97-AF65-F5344CB8AC3E}">
        <p14:creationId xmlns:p14="http://schemas.microsoft.com/office/powerpoint/2010/main" val="153458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31</a:t>
            </a:fld>
            <a:endParaRPr lang="de-CH"/>
          </a:p>
        </p:txBody>
      </p:sp>
    </p:spTree>
    <p:extLst>
      <p:ext uri="{BB962C8B-B14F-4D97-AF65-F5344CB8AC3E}">
        <p14:creationId xmlns:p14="http://schemas.microsoft.com/office/powerpoint/2010/main" val="145095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F72B2-296B-2E0E-D5C9-6B2738E42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D4FC5-052D-5630-AD95-2636C7AB0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67C94-9791-01E7-BC83-64D40C8185C1}"/>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E04D91D3-4F97-BB39-126C-3251535CF36F}"/>
              </a:ext>
            </a:extLst>
          </p:cNvPr>
          <p:cNvSpPr>
            <a:spLocks noGrp="1"/>
          </p:cNvSpPr>
          <p:nvPr>
            <p:ph type="sldNum" sz="quarter" idx="5"/>
          </p:nvPr>
        </p:nvSpPr>
        <p:spPr/>
        <p:txBody>
          <a:bodyPr/>
          <a:lstStyle/>
          <a:p>
            <a:fld id="{28FDE8BD-C77B-44CD-AD6A-748213750AF2}" type="slidenum">
              <a:rPr lang="de-CH" smtClean="0"/>
              <a:t>36</a:t>
            </a:fld>
            <a:endParaRPr lang="de-CH"/>
          </a:p>
        </p:txBody>
      </p:sp>
    </p:spTree>
    <p:extLst>
      <p:ext uri="{BB962C8B-B14F-4D97-AF65-F5344CB8AC3E}">
        <p14:creationId xmlns:p14="http://schemas.microsoft.com/office/powerpoint/2010/main" val="211665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44</a:t>
            </a:fld>
            <a:endParaRPr lang="de-CH"/>
          </a:p>
        </p:txBody>
      </p:sp>
    </p:spTree>
    <p:extLst>
      <p:ext uri="{BB962C8B-B14F-4D97-AF65-F5344CB8AC3E}">
        <p14:creationId xmlns:p14="http://schemas.microsoft.com/office/powerpoint/2010/main" val="261944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6950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de-CH" noProof="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CH" noProof="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9" name="Slide Number Placeholder 8">
            <a:extLst>
              <a:ext uri="{FF2B5EF4-FFF2-40B4-BE49-F238E27FC236}">
                <a16:creationId xmlns:a16="http://schemas.microsoft.com/office/drawing/2014/main" id="{D85B159A-FA13-9DE0-39D3-E56BCC1D41C6}"/>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974040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0EDCEDA8-9746-60E2-22D5-CC2F7996F9AB}"/>
              </a:ext>
            </a:extLst>
          </p:cNvPr>
          <p:cNvSpPr>
            <a:spLocks noGrp="1"/>
          </p:cNvSpPr>
          <p:nvPr>
            <p:ph type="dt" sz="half" idx="10"/>
          </p:nvPr>
        </p:nvSpPr>
        <p:spPr>
          <a:xfrm rot="5400000">
            <a:off x="10469432" y="4804672"/>
            <a:ext cx="2653508" cy="365125"/>
          </a:xfrm>
          <a:prstGeom prst="rect">
            <a:avLst/>
          </a:prstGeom>
        </p:spPr>
        <p:txBody>
          <a:bodyPr/>
          <a:lstStyle/>
          <a:p>
            <a:fld id="{D6D27117-960A-4425-9034-E4701464B4F3}" type="datetime1">
              <a:rPr lang="en-US" smtClean="0"/>
              <a:t>11/7/2025</a:t>
            </a:fld>
            <a:endParaRPr lang="en-US"/>
          </a:p>
        </p:txBody>
      </p:sp>
      <p:sp>
        <p:nvSpPr>
          <p:cNvPr id="9" name="Footer Placeholder 8">
            <a:extLst>
              <a:ext uri="{FF2B5EF4-FFF2-40B4-BE49-F238E27FC236}">
                <a16:creationId xmlns:a16="http://schemas.microsoft.com/office/drawing/2014/main" id="{20C1468B-0B78-6F06-9898-52A5D5A5182B}"/>
              </a:ext>
            </a:extLst>
          </p:cNvPr>
          <p:cNvSpPr>
            <a:spLocks noGrp="1"/>
          </p:cNvSpPr>
          <p:nvPr>
            <p:ph type="ftr" sz="quarter" idx="11"/>
          </p:nvPr>
        </p:nvSpPr>
        <p:spPr>
          <a:xfrm>
            <a:off x="8627802" y="6390008"/>
            <a:ext cx="2885686" cy="365125"/>
          </a:xfrm>
          <a:prstGeom prst="rect">
            <a:avLst/>
          </a:prstGeom>
        </p:spPr>
        <p:txBody>
          <a:bodyPr/>
          <a:lstStyle/>
          <a:p>
            <a:r>
              <a:rPr lang="en-US"/>
              <a:t>KoMi Event – Künstliche Intelligenz</a:t>
            </a:r>
            <a:endParaRPr lang="en-US" dirty="0"/>
          </a:p>
        </p:txBody>
      </p:sp>
      <p:sp>
        <p:nvSpPr>
          <p:cNvPr id="11" name="Slide Number Placeholder 10">
            <a:extLst>
              <a:ext uri="{FF2B5EF4-FFF2-40B4-BE49-F238E27FC236}">
                <a16:creationId xmlns:a16="http://schemas.microsoft.com/office/drawing/2014/main" id="{16BF6AA8-D431-58D7-6FFA-B45F219F1B61}"/>
              </a:ext>
            </a:extLst>
          </p:cNvPr>
          <p:cNvSpPr>
            <a:spLocks noGrp="1"/>
          </p:cNvSpPr>
          <p:nvPr>
            <p:ph type="sldNum" sz="quarter" idx="12"/>
          </p:nvPr>
        </p:nvSpPr>
        <p:spPr/>
        <p:txBody>
          <a:bodyPr/>
          <a:lstStyle/>
          <a:p>
            <a:fld id="{5A33CB2A-1702-4C1D-9CC4-8D472D39F19E}" type="slidenum">
              <a:rPr lang="en-US" smtClean="0"/>
              <a:t>‹#›</a:t>
            </a:fld>
            <a:endParaRPr lang="en-US"/>
          </a:p>
        </p:txBody>
      </p:sp>
      <p:sp>
        <p:nvSpPr>
          <p:cNvPr id="12" name="Freeform: Shape 11">
            <a:extLst>
              <a:ext uri="{FF2B5EF4-FFF2-40B4-BE49-F238E27FC236}">
                <a16:creationId xmlns:a16="http://schemas.microsoft.com/office/drawing/2014/main" id="{28FD5A35-F08B-B931-1328-643245FAE3D6}"/>
              </a:ext>
              <a:ext uri="{C183D7F6-B498-43B3-948B-1728B52AA6E4}">
                <adec:decorative xmlns:adec="http://schemas.microsoft.com/office/drawing/2017/decorative" val="1"/>
              </a:ext>
            </a:extLst>
          </p:cNvPr>
          <p:cNvSpPr/>
          <p:nvPr userDrawn="1"/>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3191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528761" y="369737"/>
            <a:ext cx="11143753" cy="53671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528762" y="1089329"/>
            <a:ext cx="53475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4" y="1089329"/>
            <a:ext cx="53227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4A03565A-AFD4-AF78-18C3-7355F2DF8E5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0635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15A1BF-7BB3-F2E7-B6A6-AC8DA7192FD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8587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85353"/>
            <a:ext cx="5980112" cy="5228636"/>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520810" y="1085353"/>
            <a:ext cx="4251215" cy="522863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0">
            <a:extLst>
              <a:ext uri="{FF2B5EF4-FFF2-40B4-BE49-F238E27FC236}">
                <a16:creationId xmlns:a16="http://schemas.microsoft.com/office/drawing/2014/main" id="{10F67DA6-2A73-D253-E6D4-0F844DE15967}"/>
              </a:ext>
            </a:extLst>
          </p:cNvPr>
          <p:cNvSpPr>
            <a:spLocks noGrp="1"/>
          </p:cNvSpPr>
          <p:nvPr>
            <p:ph type="title"/>
          </p:nvPr>
        </p:nvSpPr>
        <p:spPr/>
        <p:txBody>
          <a:bodyPr/>
          <a:lstStyle/>
          <a:p>
            <a:r>
              <a:rPr lang="en-US"/>
              <a:t>Click to edit Master title style</a:t>
            </a:r>
            <a:endParaRPr lang="de-CH"/>
          </a:p>
        </p:txBody>
      </p:sp>
      <p:sp>
        <p:nvSpPr>
          <p:cNvPr id="20" name="Slide Number Placeholder 19">
            <a:extLst>
              <a:ext uri="{FF2B5EF4-FFF2-40B4-BE49-F238E27FC236}">
                <a16:creationId xmlns:a16="http://schemas.microsoft.com/office/drawing/2014/main" id="{DFD119BC-E653-87F5-D8FB-05114C8568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7304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520810" y="369737"/>
            <a:ext cx="11163632" cy="540687"/>
          </a:xfrm>
          <a:prstGeom prst="rect">
            <a:avLst/>
          </a:prstGeom>
        </p:spPr>
        <p:txBody>
          <a:bodyPr vert="horz" lIns="91440" tIns="45720" rIns="91440" bIns="4572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516098" y="1093305"/>
            <a:ext cx="11159803" cy="5220684"/>
          </a:xfrm>
          <a:prstGeom prst="rect">
            <a:avLst/>
          </a:prstGeom>
        </p:spPr>
        <p:txBody>
          <a:bodyPr vert="horz" lIns="91440" tIns="45720" rIns="91440" bIns="45720" rtlCol="0">
            <a:noAutofit/>
          </a:body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513488" y="6390008"/>
            <a:ext cx="473207" cy="365125"/>
          </a:xfrm>
          <a:prstGeom prst="rect">
            <a:avLst/>
          </a:prstGeom>
        </p:spPr>
        <p:txBody>
          <a:bodyPr vert="horz" lIns="91440" tIns="45720" rIns="91440" bIns="45720" rtlCol="0" anchor="ctr"/>
          <a:lstStyle>
            <a:lvl1pPr algn="r">
              <a:defRPr sz="1100" b="0">
                <a:solidFill>
                  <a:schemeClr val="tx1"/>
                </a:solidFill>
              </a:defRPr>
            </a:lvl1pPr>
          </a:lstStyle>
          <a:p>
            <a:fld id="{5A33CB2A-1702-4C1D-9CC4-8D472D39F19E}" type="slidenum">
              <a:rPr lang="en-US" smtClean="0"/>
              <a:pPr/>
              <a:t>‹#›</a:t>
            </a:fld>
            <a:endParaRPr lang="en-US" dirty="0"/>
          </a:p>
        </p:txBody>
      </p:sp>
      <p:pic>
        <p:nvPicPr>
          <p:cNvPr id="8" name="Picture 7" descr="A silhouette of a person and person&#10;&#10;Description automatically generated">
            <a:extLst>
              <a:ext uri="{FF2B5EF4-FFF2-40B4-BE49-F238E27FC236}">
                <a16:creationId xmlns:a16="http://schemas.microsoft.com/office/drawing/2014/main" id="{7AFEF34E-105A-33A1-9E8C-194422EE781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35802" y="0"/>
            <a:ext cx="1056198" cy="911206"/>
          </a:xfrm>
          <a:prstGeom prst="rect">
            <a:avLst/>
          </a:prstGeom>
        </p:spPr>
      </p:pic>
      <p:sp>
        <p:nvSpPr>
          <p:cNvPr id="9" name="TextBox 8">
            <a:extLst>
              <a:ext uri="{FF2B5EF4-FFF2-40B4-BE49-F238E27FC236}">
                <a16:creationId xmlns:a16="http://schemas.microsoft.com/office/drawing/2014/main" id="{2376B1B6-6E5B-A459-B03E-9B20CB46E043}"/>
              </a:ext>
            </a:extLst>
          </p:cNvPr>
          <p:cNvSpPr txBox="1"/>
          <p:nvPr userDrawn="1"/>
        </p:nvSpPr>
        <p:spPr>
          <a:xfrm>
            <a:off x="11169916" y="671434"/>
            <a:ext cx="1091966" cy="276999"/>
          </a:xfrm>
          <a:prstGeom prst="rect">
            <a:avLst/>
          </a:prstGeom>
          <a:noFill/>
        </p:spPr>
        <p:txBody>
          <a:bodyPr wrap="none" rtlCol="0">
            <a:spAutoFit/>
          </a:bodyPr>
          <a:lstStyle/>
          <a:p>
            <a:r>
              <a:rPr lang="en-US" sz="1200" b="1" dirty="0" err="1">
                <a:solidFill>
                  <a:srgbClr val="92D050"/>
                </a:solidFill>
              </a:rPr>
              <a:t>KoMi</a:t>
            </a:r>
            <a:r>
              <a:rPr lang="en-US" sz="1200" b="1" dirty="0">
                <a:solidFill>
                  <a:srgbClr val="92D050"/>
                </a:solidFill>
              </a:rPr>
              <a:t> Soirée</a:t>
            </a:r>
            <a:endParaRPr lang="de-CH" sz="1200" b="1" dirty="0">
              <a:solidFill>
                <a:srgbClr val="92D050"/>
              </a:solidFill>
            </a:endParaRPr>
          </a:p>
        </p:txBody>
      </p:sp>
    </p:spTree>
    <p:extLst>
      <p:ext uri="{BB962C8B-B14F-4D97-AF65-F5344CB8AC3E}">
        <p14:creationId xmlns:p14="http://schemas.microsoft.com/office/powerpoint/2010/main" val="20423061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88" r:id="rId5"/>
    <p:sldLayoutId id="2147483689" r:id="rId6"/>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6.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49.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www.heise.de/news/ADAC-Pannenstatistik-Elektroautos-haben-weniger-Pannen-als-Verbrenner-10347184.html" TargetMode="External"/><Relationship Id="rId13" Type="http://schemas.openxmlformats.org/officeDocument/2006/relationships/hyperlink" Target="https://www.heise.de/news/In-Norwegen-werden-fast-keine-Verbrennerautos-mehr-verkauft-10773564.html" TargetMode="External"/><Relationship Id="rId3" Type="http://schemas.openxmlformats.org/officeDocument/2006/relationships/hyperlink" Target="https://de.wikipedia.org/wiki/Liste_von_Batterie-Speicherkraftwerken#Schweiz" TargetMode="External"/><Relationship Id="rId7" Type="http://schemas.openxmlformats.org/officeDocument/2006/relationships/hyperlink" Target="https://www.nzz.ch/meinung/tropische-viren-in-muecken-europa-muss-umdenken-ld.1899333" TargetMode="External"/><Relationship Id="rId12" Type="http://schemas.openxmlformats.org/officeDocument/2006/relationships/hyperlink" Target="https://www.heise.de/news/Elektromobilitaet-Spulen-in-der-Autobahn-laden-Fahrzeuge-unterwegs-10926526.html" TargetMode="External"/><Relationship Id="rId2" Type="http://schemas.openxmlformats.org/officeDocument/2006/relationships/hyperlink" Target="https://www.heise.de/news/Verbrenner-Aus-Von-der-Leyen-will-CO2-Reduktion-und-Technologieneutralitaet-10643646.html" TargetMode="External"/><Relationship Id="rId1" Type="http://schemas.openxmlformats.org/officeDocument/2006/relationships/slideLayout" Target="../slideLayouts/slideLayout6.xml"/><Relationship Id="rId6" Type="http://schemas.openxmlformats.org/officeDocument/2006/relationships/hyperlink" Target="https://www.ardaudiothek.de/episode/urn:ard:episode:82ad90c03d8160ea/" TargetMode="External"/><Relationship Id="rId11" Type="http://schemas.openxmlformats.org/officeDocument/2006/relationships/hyperlink" Target="https://www.nzz.ch/mobilitaet/e-auto-so-schnell-laden-wie-benzin-tanken-aus-der-utopie-wird-bald-realitaet-ld.1906861" TargetMode="External"/><Relationship Id="rId5" Type="http://schemas.openxmlformats.org/officeDocument/2006/relationships/hyperlink" Target="https://www.br.de/radio/bayern2/sendungen/iq-wissenschaft-und-forschung/neu-pc-iq-batterien-als-netzspeicher-die-alternative-zu-kraftwerken-100.html" TargetMode="External"/><Relationship Id="rId10" Type="http://schemas.openxmlformats.org/officeDocument/2006/relationships/hyperlink" Target="https://www.heise.de/news/Ausbau-der-Ladeinfrastruktur-fuer-E-Autos-AC-nur-noch-knapp-vor-DC-10455442.html" TargetMode="External"/><Relationship Id="rId4" Type="http://schemas.openxmlformats.org/officeDocument/2006/relationships/hyperlink" Target="https://www.heise.de/news/850-MW-Australiens-groesster-Batteriespeicher-nimmt-Betrieb-auf-10510939.html" TargetMode="External"/><Relationship Id="rId9" Type="http://schemas.openxmlformats.org/officeDocument/2006/relationships/hyperlink" Target="https://www.heise.de/news/Elektroautos-Unfallreparaturkosten-naehern-sich-denen-fuer-Verbrenner-10519718.html" TargetMode="External"/><Relationship Id="rId14" Type="http://schemas.openxmlformats.org/officeDocument/2006/relationships/hyperlink" Target="https://www.heise.de/hintergrund/Ueber-1000-kW-Ladeleistung-Das-Megawatt-Charging-System-fuer-Lkw-10624080.html"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nzz.ch/gesellschaft/pretty-privilege-haben-es-schoene-menschen-einfacher-ld.1897905" TargetMode="External"/><Relationship Id="rId3" Type="http://schemas.openxmlformats.org/officeDocument/2006/relationships/hyperlink" Target="https://www.heise.de/ratgeber/FAQ-USB-C-Kabel-Antworten-auf-die-haeufigsten-Fragen-10395451.html?wt_mc=sm.sm.plus.yt.yt.yt_beitraege_artikel_hplus.250703_USB-C-KABEL-FAQ_10395451" TargetMode="External"/><Relationship Id="rId7" Type="http://schemas.openxmlformats.org/officeDocument/2006/relationships/hyperlink" Target="https://www.gdata.de/ratgeber/was-ist-eigentlich-das-darknet" TargetMode="External"/><Relationship Id="rId2" Type="http://schemas.openxmlformats.org/officeDocument/2006/relationships/hyperlink" Target="https://www.heise.de/news/USB-C-Kabel-Alle-Unterschiede-erklaert-10473984.html" TargetMode="External"/><Relationship Id="rId1" Type="http://schemas.openxmlformats.org/officeDocument/2006/relationships/slideLayout" Target="../slideLayouts/slideLayout6.xml"/><Relationship Id="rId6" Type="http://schemas.openxmlformats.org/officeDocument/2006/relationships/hyperlink" Target="https://www.instagram.com/arbeiterfails/?g=5" TargetMode="External"/><Relationship Id="rId5" Type="http://schemas.openxmlformats.org/officeDocument/2006/relationships/hyperlink" Target="https://www.heise.de/news/Smarte-Matratze-nicht-schlau-Unbrauchbar-ohne-AWS-10807405.html" TargetMode="External"/><Relationship Id="rId4" Type="http://schemas.openxmlformats.org/officeDocument/2006/relationships/hyperlink" Target="https://www.nzz.ch/zuerich/ein-rundgang-zu-historischen-orten-in-zuerich-mit-ungewoehnlichen-geschichten-ld.1896411" TargetMode="External"/><Relationship Id="rId9" Type="http://schemas.openxmlformats.org/officeDocument/2006/relationships/hyperlink" Target="https://www.nzz.ch/wissenschaft/das-reine-denken-braucht-fast-keine-energie-sagt-die-hirnforschung-ld.1892208"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121.jpeg"/><Relationship Id="rId4" Type="http://schemas.openxmlformats.org/officeDocument/2006/relationships/image" Target="../media/image120.jpeg"/></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03B7-D567-27CB-A762-43C3F6D77E0F}"/>
              </a:ext>
            </a:extLst>
          </p:cNvPr>
          <p:cNvSpPr>
            <a:spLocks noGrp="1"/>
          </p:cNvSpPr>
          <p:nvPr>
            <p:ph type="title"/>
          </p:nvPr>
        </p:nvSpPr>
        <p:spPr/>
        <p:txBody>
          <a:bodyPr/>
          <a:lstStyle/>
          <a:p>
            <a:r>
              <a:rPr lang="en-US" dirty="0"/>
              <a:t>TODO</a:t>
            </a:r>
            <a:endParaRPr lang="de-CH" dirty="0"/>
          </a:p>
        </p:txBody>
      </p:sp>
      <p:sp>
        <p:nvSpPr>
          <p:cNvPr id="3" name="Content Placeholder 2">
            <a:extLst>
              <a:ext uri="{FF2B5EF4-FFF2-40B4-BE49-F238E27FC236}">
                <a16:creationId xmlns:a16="http://schemas.microsoft.com/office/drawing/2014/main" id="{DFBD7437-65A7-03ED-157B-9E61041CE7E4}"/>
              </a:ext>
            </a:extLst>
          </p:cNvPr>
          <p:cNvSpPr>
            <a:spLocks noGrp="1"/>
          </p:cNvSpPr>
          <p:nvPr>
            <p:ph idx="1"/>
          </p:nvPr>
        </p:nvSpPr>
        <p:spPr/>
        <p:txBody>
          <a:bodyPr/>
          <a:lstStyle/>
          <a:p>
            <a:r>
              <a:rPr lang="en-US" dirty="0" err="1"/>
              <a:t>Hausmeisterliches</a:t>
            </a:r>
            <a:endParaRPr lang="en-US" dirty="0"/>
          </a:p>
          <a:p>
            <a:pPr marL="285750" indent="-285750">
              <a:buFontTx/>
              <a:buChar char="-"/>
            </a:pPr>
            <a:r>
              <a:rPr lang="en-US" dirty="0" err="1"/>
              <a:t>Mitbringsel</a:t>
            </a:r>
            <a:r>
              <a:rPr lang="en-US" dirty="0"/>
              <a:t> (</a:t>
            </a:r>
            <a:r>
              <a:rPr lang="en-US" dirty="0" err="1"/>
              <a:t>nur</a:t>
            </a:r>
            <a:r>
              <a:rPr lang="en-US" dirty="0"/>
              <a:t> </a:t>
            </a:r>
            <a:r>
              <a:rPr lang="en-US" dirty="0" err="1"/>
              <a:t>Getränke</a:t>
            </a:r>
            <a:r>
              <a:rPr lang="en-US" dirty="0"/>
              <a:t> - Zettel)</a:t>
            </a:r>
          </a:p>
          <a:p>
            <a:pPr marL="285750" indent="-285750">
              <a:buFontTx/>
              <a:buChar char="-"/>
            </a:pPr>
            <a:r>
              <a:rPr lang="en-US" dirty="0" err="1"/>
              <a:t>Fragen</a:t>
            </a:r>
            <a:r>
              <a:rPr lang="en-US" dirty="0"/>
              <a:t> </a:t>
            </a:r>
            <a:r>
              <a:rPr lang="en-US" dirty="0" err="1"/>
              <a:t>jederzeit</a:t>
            </a:r>
            <a:endParaRPr lang="en-US" dirty="0"/>
          </a:p>
          <a:p>
            <a:pPr marL="285750" indent="-285750">
              <a:buFontTx/>
              <a:buChar char="-"/>
            </a:pPr>
            <a:r>
              <a:rPr lang="en-US" dirty="0" err="1"/>
              <a:t>Vorschlag</a:t>
            </a:r>
            <a:r>
              <a:rPr lang="en-US" dirty="0"/>
              <a:t> </a:t>
            </a:r>
            <a:r>
              <a:rPr lang="en-US" dirty="0" err="1"/>
              <a:t>Diskussion</a:t>
            </a:r>
            <a:r>
              <a:rPr lang="en-US" dirty="0"/>
              <a:t> – </a:t>
            </a:r>
            <a:r>
              <a:rPr lang="en-US" dirty="0" err="1"/>
              <a:t>jederzeit</a:t>
            </a:r>
            <a:r>
              <a:rPr lang="en-US" dirty="0"/>
              <a:t> am Ende des </a:t>
            </a:r>
            <a:r>
              <a:rPr lang="en-US" dirty="0" err="1"/>
              <a:t>Vortrags</a:t>
            </a:r>
            <a:endParaRPr lang="en-US" dirty="0"/>
          </a:p>
          <a:p>
            <a:pPr marL="285750" indent="-285750">
              <a:buFontTx/>
              <a:buChar char="-"/>
            </a:pPr>
            <a:r>
              <a:rPr lang="en-US" dirty="0"/>
              <a:t>Folie: Wie </a:t>
            </a:r>
            <a:r>
              <a:rPr lang="en-US" dirty="0" err="1"/>
              <a:t>danach</a:t>
            </a:r>
            <a:r>
              <a:rPr lang="en-US" dirty="0"/>
              <a:t> </a:t>
            </a:r>
            <a:r>
              <a:rPr lang="en-US" dirty="0" err="1"/>
              <a:t>mit</a:t>
            </a:r>
            <a:r>
              <a:rPr lang="en-US" dirty="0"/>
              <a:t> den </a:t>
            </a:r>
            <a:r>
              <a:rPr lang="en-US" dirty="0" err="1"/>
              <a:t>Stühlen</a:t>
            </a:r>
            <a:r>
              <a:rPr lang="en-US" dirty="0"/>
              <a:t> </a:t>
            </a:r>
            <a:r>
              <a:rPr lang="en-US" dirty="0" err="1"/>
              <a:t>umgehen</a:t>
            </a:r>
            <a:r>
              <a:rPr lang="en-US" dirty="0"/>
              <a:t>?</a:t>
            </a:r>
          </a:p>
          <a:p>
            <a:pPr marL="285750" indent="-285750">
              <a:buFontTx/>
              <a:buChar char="-"/>
            </a:pPr>
            <a:endParaRPr lang="en-US" dirty="0"/>
          </a:p>
          <a:p>
            <a:r>
              <a:rPr lang="en-US" dirty="0" err="1"/>
              <a:t>Vorbereitung</a:t>
            </a:r>
            <a:endParaRPr lang="en-US" dirty="0"/>
          </a:p>
          <a:p>
            <a:pPr marL="285750" indent="-285750">
              <a:buFontTx/>
              <a:buChar char="-"/>
            </a:pPr>
            <a:r>
              <a:rPr lang="en-US" dirty="0"/>
              <a:t>xxx</a:t>
            </a:r>
          </a:p>
        </p:txBody>
      </p:sp>
      <p:sp>
        <p:nvSpPr>
          <p:cNvPr id="4" name="Slide Number Placeholder 3">
            <a:extLst>
              <a:ext uri="{FF2B5EF4-FFF2-40B4-BE49-F238E27FC236}">
                <a16:creationId xmlns:a16="http://schemas.microsoft.com/office/drawing/2014/main" id="{013F2B9A-54FA-0A40-3B38-E64C7D917936}"/>
              </a:ext>
            </a:extLst>
          </p:cNvPr>
          <p:cNvSpPr>
            <a:spLocks noGrp="1"/>
          </p:cNvSpPr>
          <p:nvPr>
            <p:ph type="sldNum" sz="quarter" idx="12"/>
          </p:nvPr>
        </p:nvSpPr>
        <p:spPr/>
        <p:txBody>
          <a:bodyPr/>
          <a:lstStyle/>
          <a:p>
            <a:fld id="{5A33CB2A-1702-4C1D-9CC4-8D472D39F19E}" type="slidenum">
              <a:rPr lang="en-US" smtClean="0"/>
              <a:t>1</a:t>
            </a:fld>
            <a:endParaRPr lang="en-US"/>
          </a:p>
        </p:txBody>
      </p:sp>
    </p:spTree>
    <p:extLst>
      <p:ext uri="{BB962C8B-B14F-4D97-AF65-F5344CB8AC3E}">
        <p14:creationId xmlns:p14="http://schemas.microsoft.com/office/powerpoint/2010/main" val="155505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2640-7805-2A84-BC97-1C89A8A34A10}"/>
              </a:ext>
            </a:extLst>
          </p:cNvPr>
          <p:cNvSpPr>
            <a:spLocks noGrp="1"/>
          </p:cNvSpPr>
          <p:nvPr>
            <p:ph type="title"/>
          </p:nvPr>
        </p:nvSpPr>
        <p:spPr/>
        <p:txBody>
          <a:bodyPr/>
          <a:lstStyle/>
          <a:p>
            <a:r>
              <a:rPr lang="de-CH" dirty="0"/>
              <a:t>Zitate</a:t>
            </a:r>
          </a:p>
        </p:txBody>
      </p:sp>
      <p:sp>
        <p:nvSpPr>
          <p:cNvPr id="3" name="Content Placeholder 2">
            <a:extLst>
              <a:ext uri="{FF2B5EF4-FFF2-40B4-BE49-F238E27FC236}">
                <a16:creationId xmlns:a16="http://schemas.microsoft.com/office/drawing/2014/main" id="{678A7E93-8A5C-08E8-D2FB-112ED44E02AE}"/>
              </a:ext>
            </a:extLst>
          </p:cNvPr>
          <p:cNvSpPr>
            <a:spLocks noGrp="1"/>
          </p:cNvSpPr>
          <p:nvPr>
            <p:ph idx="1"/>
          </p:nvPr>
        </p:nvSpPr>
        <p:spPr>
          <a:xfrm>
            <a:off x="516099" y="1093305"/>
            <a:ext cx="9512322" cy="5220684"/>
          </a:xfrm>
        </p:spPr>
        <p:txBody>
          <a:bodyPr/>
          <a:lstStyle/>
          <a:p>
            <a:r>
              <a:rPr lang="de-CH" dirty="0"/>
              <a:t>Ich empfehle allen, die noch kein modernes Elektroauto ausprobiert haben, dies dringend bleiben zu lassen – sofern sie nicht bereit sind, im Anschluss an eine Probefahrt auch tatsächlich umzusteigen. Denn wer das einmal für sich ergebnisoffen ausprobiert hat, ist in der Regel für die Welt der Verbrenner verloren.</a:t>
            </a:r>
          </a:p>
          <a:p>
            <a:pPr algn="r"/>
            <a:r>
              <a:rPr lang="de-CH" i="1" dirty="0"/>
              <a:t>Martin Franz, Redakteur und Tester – </a:t>
            </a:r>
            <a:r>
              <a:rPr lang="de-CH" i="1" dirty="0" err="1"/>
              <a:t>heise</a:t>
            </a:r>
            <a:r>
              <a:rPr lang="de-CH" i="1" dirty="0"/>
              <a:t> </a:t>
            </a:r>
            <a:r>
              <a:rPr lang="de-CH" i="1" dirty="0" err="1"/>
              <a:t>autos</a:t>
            </a:r>
            <a:endParaRPr lang="de-CH" i="1" dirty="0"/>
          </a:p>
          <a:p>
            <a:r>
              <a:rPr lang="de-CH" dirty="0"/>
              <a:t>Der Verbrenner wird schneller sterben als viele glauben</a:t>
            </a:r>
          </a:p>
          <a:p>
            <a:pPr algn="r"/>
            <a:r>
              <a:rPr lang="de-CH" i="1" dirty="0"/>
              <a:t>Artikel September 2025 in heise.de</a:t>
            </a:r>
          </a:p>
          <a:p>
            <a:r>
              <a:rPr lang="de-CH" dirty="0"/>
              <a:t>Wir müssen uns verabschieden vom Volltanken hin zum 5 Mahlzeiten-am-Tag-Aufladen</a:t>
            </a:r>
          </a:p>
          <a:p>
            <a:pPr algn="r"/>
            <a:r>
              <a:rPr lang="de-CH" i="1" dirty="0"/>
              <a:t>&lt;leider verlorene Quellangaben&gt;</a:t>
            </a:r>
          </a:p>
          <a:p>
            <a:r>
              <a:rPr lang="de-CH" dirty="0"/>
              <a:t>Der ADAC steht den Vorschlägen (Technologieoffenheit) kritisch gegenüber und bemängelt die fortlaufenden Grundsatzdebatten über die Elektromobilität. </a:t>
            </a:r>
            <a:r>
              <a:rPr lang="de-CH" b="1" dirty="0"/>
              <a:t>Nach Ansicht des Clubs wird der E-Motor ohnehin die vorherrschende Antriebsart im Pkw-Bereich werden.</a:t>
            </a:r>
          </a:p>
          <a:p>
            <a:pPr algn="r"/>
            <a:r>
              <a:rPr lang="de-CH" i="1" dirty="0"/>
              <a:t>ADAC zum 3. strategischen Dialog mit der Automobilindustrie 09-2025</a:t>
            </a:r>
          </a:p>
        </p:txBody>
      </p:sp>
      <p:sp>
        <p:nvSpPr>
          <p:cNvPr id="4" name="Slide Number Placeholder 3">
            <a:extLst>
              <a:ext uri="{FF2B5EF4-FFF2-40B4-BE49-F238E27FC236}">
                <a16:creationId xmlns:a16="http://schemas.microsoft.com/office/drawing/2014/main" id="{DC41D38B-6CBB-1A65-1C36-0006DEA326F0}"/>
              </a:ext>
            </a:extLst>
          </p:cNvPr>
          <p:cNvSpPr>
            <a:spLocks noGrp="1"/>
          </p:cNvSpPr>
          <p:nvPr>
            <p:ph type="sldNum" sz="quarter" idx="12"/>
          </p:nvPr>
        </p:nvSpPr>
        <p:spPr/>
        <p:txBody>
          <a:bodyPr/>
          <a:lstStyle/>
          <a:p>
            <a:fld id="{5A33CB2A-1702-4C1D-9CC4-8D472D39F19E}" type="slidenum">
              <a:rPr lang="en-US" smtClean="0"/>
              <a:t>10</a:t>
            </a:fld>
            <a:endParaRPr lang="en-US"/>
          </a:p>
        </p:txBody>
      </p:sp>
      <p:pic>
        <p:nvPicPr>
          <p:cNvPr id="6" name="Picture 5">
            <a:extLst>
              <a:ext uri="{FF2B5EF4-FFF2-40B4-BE49-F238E27FC236}">
                <a16:creationId xmlns:a16="http://schemas.microsoft.com/office/drawing/2014/main" id="{0642DF77-D2F5-1A26-6730-434E5F0BF4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993857">
            <a:off x="9206888" y="1134879"/>
            <a:ext cx="2953760" cy="54068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B123B84-CB2E-763E-03E4-A821EB3138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9550179">
            <a:off x="9679116" y="4689630"/>
            <a:ext cx="2415749" cy="899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786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A648-45F7-8393-64D5-2210A7FA46C1}"/>
              </a:ext>
            </a:extLst>
          </p:cNvPr>
          <p:cNvSpPr>
            <a:spLocks noGrp="1"/>
          </p:cNvSpPr>
          <p:nvPr>
            <p:ph type="title"/>
          </p:nvPr>
        </p:nvSpPr>
        <p:spPr/>
        <p:txBody>
          <a:bodyPr/>
          <a:lstStyle/>
          <a:p>
            <a:r>
              <a:rPr lang="de-CH" dirty="0"/>
              <a:t>Zusammenfassung der Serie</a:t>
            </a:r>
          </a:p>
        </p:txBody>
      </p:sp>
      <p:sp>
        <p:nvSpPr>
          <p:cNvPr id="3" name="Content Placeholder 2">
            <a:extLst>
              <a:ext uri="{FF2B5EF4-FFF2-40B4-BE49-F238E27FC236}">
                <a16:creationId xmlns:a16="http://schemas.microsoft.com/office/drawing/2014/main" id="{F781D21B-4B52-3421-1FD9-4412799289EC}"/>
              </a:ext>
            </a:extLst>
          </p:cNvPr>
          <p:cNvSpPr>
            <a:spLocks noGrp="1"/>
          </p:cNvSpPr>
          <p:nvPr>
            <p:ph idx="1"/>
          </p:nvPr>
        </p:nvSpPr>
        <p:spPr>
          <a:xfrm>
            <a:off x="516097" y="1093305"/>
            <a:ext cx="6544263" cy="4325639"/>
          </a:xfrm>
        </p:spPr>
        <p:txBody>
          <a:bodyPr/>
          <a:lstStyle/>
          <a:p>
            <a:r>
              <a:rPr lang="de-CH" dirty="0"/>
              <a:t>Wir befinden uns im Umbruch – das Alte ist noch nicht weg und das Neue verbessert sich noch extrem stark</a:t>
            </a:r>
          </a:p>
          <a:p>
            <a:r>
              <a:rPr lang="de-CH" dirty="0"/>
              <a:t>Die Angst-Mythen zu Reichweite, Laden und Kosten sind genau das: Mythen</a:t>
            </a:r>
          </a:p>
          <a:p>
            <a:pPr marL="285750" indent="-285750">
              <a:buFont typeface="Arial" panose="020B0604020202020204" pitchFamily="34" charset="0"/>
              <a:buChar char="•"/>
            </a:pPr>
            <a:r>
              <a:rPr lang="de-CH" dirty="0"/>
              <a:t>E-Fahrzeuge sind heute bereits günstiger als Verbrenner</a:t>
            </a:r>
          </a:p>
          <a:p>
            <a:pPr marL="285750" indent="-285750">
              <a:buFont typeface="Arial" panose="020B0604020202020204" pitchFamily="34" charset="0"/>
              <a:buChar char="•"/>
            </a:pPr>
            <a:r>
              <a:rPr lang="de-CH" dirty="0"/>
              <a:t>Moderne E-Fahrzeuge erreichen 500 km und mehr</a:t>
            </a:r>
          </a:p>
          <a:p>
            <a:pPr marL="285750" indent="-285750">
              <a:buFont typeface="Arial" panose="020B0604020202020204" pitchFamily="34" charset="0"/>
              <a:buChar char="•"/>
            </a:pPr>
            <a:r>
              <a:rPr lang="de-CH" dirty="0"/>
              <a:t>Ladezeiten von aktuell 20 Minuten sinken bald auf die Hälfte oder weniger. Doch selbst 20 sind mit einer Kaffeepause schon heute kein Problem.</a:t>
            </a:r>
          </a:p>
          <a:p>
            <a:pPr marL="285750" indent="-285750">
              <a:buFont typeface="Arial" panose="020B0604020202020204" pitchFamily="34" charset="0"/>
              <a:buChar char="•"/>
            </a:pPr>
            <a:r>
              <a:rPr lang="de-CH" dirty="0"/>
              <a:t>Das </a:t>
            </a:r>
            <a:r>
              <a:rPr lang="de-CH" dirty="0" err="1"/>
              <a:t>Ladenetz</a:t>
            </a:r>
            <a:r>
              <a:rPr lang="de-CH" dirty="0"/>
              <a:t> und Ladetarife sind in Europa noch sehr inhomogen, baut aber stark auf und harmonisiert</a:t>
            </a:r>
          </a:p>
        </p:txBody>
      </p:sp>
      <p:sp>
        <p:nvSpPr>
          <p:cNvPr id="4" name="Slide Number Placeholder 3">
            <a:extLst>
              <a:ext uri="{FF2B5EF4-FFF2-40B4-BE49-F238E27FC236}">
                <a16:creationId xmlns:a16="http://schemas.microsoft.com/office/drawing/2014/main" id="{ECF5C0DA-A142-52E6-66CA-EFA64A08B44D}"/>
              </a:ext>
            </a:extLst>
          </p:cNvPr>
          <p:cNvSpPr>
            <a:spLocks noGrp="1"/>
          </p:cNvSpPr>
          <p:nvPr>
            <p:ph type="sldNum" sz="quarter" idx="12"/>
          </p:nvPr>
        </p:nvSpPr>
        <p:spPr/>
        <p:txBody>
          <a:bodyPr/>
          <a:lstStyle/>
          <a:p>
            <a:fld id="{5A33CB2A-1702-4C1D-9CC4-8D472D39F19E}" type="slidenum">
              <a:rPr lang="en-US" smtClean="0"/>
              <a:t>11</a:t>
            </a:fld>
            <a:endParaRPr lang="en-US"/>
          </a:p>
        </p:txBody>
      </p:sp>
      <p:grpSp>
        <p:nvGrpSpPr>
          <p:cNvPr id="9" name="Group 8">
            <a:extLst>
              <a:ext uri="{FF2B5EF4-FFF2-40B4-BE49-F238E27FC236}">
                <a16:creationId xmlns:a16="http://schemas.microsoft.com/office/drawing/2014/main" id="{0174D230-0F14-3C4B-4A45-D6640A5B1A09}"/>
              </a:ext>
            </a:extLst>
          </p:cNvPr>
          <p:cNvGrpSpPr/>
          <p:nvPr/>
        </p:nvGrpSpPr>
        <p:grpSpPr>
          <a:xfrm>
            <a:off x="7254162" y="1093305"/>
            <a:ext cx="4495929" cy="3291317"/>
            <a:chOff x="6199553" y="853463"/>
            <a:chExt cx="3755975" cy="2391386"/>
          </a:xfrm>
        </p:grpSpPr>
        <p:pic>
          <p:nvPicPr>
            <p:cNvPr id="5" name="Picture 4">
              <a:extLst>
                <a:ext uri="{FF2B5EF4-FFF2-40B4-BE49-F238E27FC236}">
                  <a16:creationId xmlns:a16="http://schemas.microsoft.com/office/drawing/2014/main" id="{65D34CF3-F674-5897-91AE-41488B4C3F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9553" y="853463"/>
              <a:ext cx="3755975" cy="2335695"/>
            </a:xfrm>
            <a:prstGeom prst="rect">
              <a:avLst/>
            </a:prstGeom>
            <a:ln>
              <a:no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805CB1BF-A5C0-C2DB-1522-41291F72B04B}"/>
                </a:ext>
              </a:extLst>
            </p:cNvPr>
            <p:cNvCxnSpPr>
              <a:cxnSpLocks/>
            </p:cNvCxnSpPr>
            <p:nvPr/>
          </p:nvCxnSpPr>
          <p:spPr>
            <a:xfrm>
              <a:off x="8669027" y="1263002"/>
              <a:ext cx="0" cy="1981847"/>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4045F9-2F3C-FCDC-3A17-8B9F54811BDE}"/>
                </a:ext>
              </a:extLst>
            </p:cNvPr>
            <p:cNvSpPr txBox="1"/>
            <p:nvPr/>
          </p:nvSpPr>
          <p:spPr>
            <a:xfrm>
              <a:off x="8288752" y="997139"/>
              <a:ext cx="833883" cy="369332"/>
            </a:xfrm>
            <a:prstGeom prst="rect">
              <a:avLst/>
            </a:prstGeom>
            <a:noFill/>
          </p:spPr>
          <p:txBody>
            <a:bodyPr wrap="square" rtlCol="0">
              <a:spAutoFit/>
            </a:bodyPr>
            <a:lstStyle/>
            <a:p>
              <a:r>
                <a:rPr lang="de-CH" dirty="0">
                  <a:solidFill>
                    <a:schemeClr val="accent3">
                      <a:lumMod val="75000"/>
                    </a:schemeClr>
                  </a:solidFill>
                </a:rPr>
                <a:t>Heute</a:t>
              </a:r>
            </a:p>
          </p:txBody>
        </p:sp>
      </p:grpSp>
      <p:sp>
        <p:nvSpPr>
          <p:cNvPr id="10" name="Arrow: Right 9">
            <a:extLst>
              <a:ext uri="{FF2B5EF4-FFF2-40B4-BE49-F238E27FC236}">
                <a16:creationId xmlns:a16="http://schemas.microsoft.com/office/drawing/2014/main" id="{9AA8570D-7CC1-DCA7-D83C-0B9280634AEB}"/>
              </a:ext>
            </a:extLst>
          </p:cNvPr>
          <p:cNvSpPr/>
          <p:nvPr/>
        </p:nvSpPr>
        <p:spPr>
          <a:xfrm>
            <a:off x="5649902" y="1521502"/>
            <a:ext cx="1605337" cy="217357"/>
          </a:xfrm>
          <a:prstGeom prst="rightArrow">
            <a:avLst>
              <a:gd name="adj1" fmla="val 50000"/>
              <a:gd name="adj2" fmla="val 114078"/>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11" name="TextBox 10">
            <a:extLst>
              <a:ext uri="{FF2B5EF4-FFF2-40B4-BE49-F238E27FC236}">
                <a16:creationId xmlns:a16="http://schemas.microsoft.com/office/drawing/2014/main" id="{624EA72E-E7AA-D59A-FC44-E44F48419647}"/>
              </a:ext>
            </a:extLst>
          </p:cNvPr>
          <p:cNvSpPr txBox="1"/>
          <p:nvPr/>
        </p:nvSpPr>
        <p:spPr>
          <a:xfrm>
            <a:off x="621028" y="5469710"/>
            <a:ext cx="11129063" cy="1223398"/>
          </a:xfrm>
          <a:prstGeom prst="roundRect">
            <a:avLst/>
          </a:prstGeom>
        </p:spPr>
        <p:style>
          <a:lnRef idx="0">
            <a:schemeClr val="accent6"/>
          </a:lnRef>
          <a:fillRef idx="3">
            <a:schemeClr val="accent6"/>
          </a:fillRef>
          <a:effectRef idx="3">
            <a:schemeClr val="accent6"/>
          </a:effectRef>
          <a:fontRef idx="minor">
            <a:schemeClr val="lt1"/>
          </a:fontRef>
        </p:style>
        <p:txBody>
          <a:bodyPr wrap="square" rtlCol="0">
            <a:noAutofit/>
          </a:bodyPr>
          <a:lstStyle/>
          <a:p>
            <a:pPr algn="ctr"/>
            <a:r>
              <a:rPr lang="de-CH" b="1" dirty="0">
                <a:solidFill>
                  <a:sysClr val="windowText" lastClr="000000"/>
                </a:solidFill>
                <a:latin typeface="Arial" panose="020B0604020202020204" pitchFamily="34" charset="0"/>
                <a:cs typeface="Arial" panose="020B0604020202020204" pitchFamily="34" charset="0"/>
              </a:rPr>
              <a:t>Mein persönliches Fazit aus meiner Recherche</a:t>
            </a:r>
          </a:p>
          <a:p>
            <a:pPr algn="ctr">
              <a:spcBef>
                <a:spcPts val="600"/>
              </a:spcBef>
            </a:pPr>
            <a:r>
              <a:rPr lang="de-CH" dirty="0">
                <a:solidFill>
                  <a:sysClr val="windowText" lastClr="000000"/>
                </a:solidFill>
                <a:latin typeface="Arial" panose="020B0604020202020204" pitchFamily="34" charset="0"/>
                <a:cs typeface="Arial" panose="020B0604020202020204" pitchFamily="34" charset="0"/>
              </a:rPr>
              <a:t>In 5 Jahren wird wirklich niemand mehr auf die Idee kommen sich einen Verbrenner zu kaufen!</a:t>
            </a:r>
          </a:p>
          <a:p>
            <a:pPr algn="ctr">
              <a:spcBef>
                <a:spcPts val="600"/>
              </a:spcBef>
            </a:pPr>
            <a:r>
              <a:rPr lang="de-CH" dirty="0">
                <a:solidFill>
                  <a:sysClr val="windowText" lastClr="000000"/>
                </a:solidFill>
                <a:latin typeface="Arial" panose="020B0604020202020204" pitchFamily="34" charset="0"/>
                <a:cs typeface="Arial" panose="020B0604020202020204" pitchFamily="34" charset="0"/>
              </a:rPr>
              <a:t>Und wir werden zurückschauen und uns denken: Warum haben wir so lange gewartet?</a:t>
            </a:r>
          </a:p>
        </p:txBody>
      </p:sp>
    </p:spTree>
    <p:extLst>
      <p:ext uri="{BB962C8B-B14F-4D97-AF65-F5344CB8AC3E}">
        <p14:creationId xmlns:p14="http://schemas.microsoft.com/office/powerpoint/2010/main" val="345147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475956" y="6034208"/>
            <a:ext cx="5195234"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20000"/>
              </a:lnSpc>
            </a:pPr>
            <a:r>
              <a:rPr lang="en-US" dirty="0"/>
              <a:t>USB-C</a:t>
            </a:r>
            <a:endParaRPr lang="de-CH" dirty="0"/>
          </a:p>
        </p:txBody>
      </p:sp>
      <p:sp>
        <p:nvSpPr>
          <p:cNvPr id="7" name="Subtitle 2">
            <a:extLst>
              <a:ext uri="{FF2B5EF4-FFF2-40B4-BE49-F238E27FC236}">
                <a16:creationId xmlns:a16="http://schemas.microsoft.com/office/drawing/2014/main" id="{EAED93FF-1F8A-16A8-6EED-6BE8C95371DB}"/>
              </a:ext>
            </a:extLst>
          </p:cNvPr>
          <p:cNvSpPr txBox="1">
            <a:spLocks/>
          </p:cNvSpPr>
          <p:nvPr/>
        </p:nvSpPr>
        <p:spPr>
          <a:xfrm>
            <a:off x="8731187" y="4099446"/>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Standard </a:t>
            </a:r>
            <a:br>
              <a:rPr lang="en-US" sz="3200" dirty="0"/>
            </a:br>
            <a:r>
              <a:rPr lang="en-US" sz="3200" dirty="0"/>
              <a:t>für alle(s)</a:t>
            </a:r>
          </a:p>
        </p:txBody>
      </p:sp>
      <p:pic>
        <p:nvPicPr>
          <p:cNvPr id="5" name="Content Placeholder 4">
            <a:extLst>
              <a:ext uri="{FF2B5EF4-FFF2-40B4-BE49-F238E27FC236}">
                <a16:creationId xmlns:a16="http://schemas.microsoft.com/office/drawing/2014/main" id="{C90A827D-C5E4-C0F4-FBAD-6E546F2C64F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0810" y="3378954"/>
            <a:ext cx="4235984" cy="2101048"/>
          </a:xfrm>
        </p:spPr>
      </p:pic>
      <p:pic>
        <p:nvPicPr>
          <p:cNvPr id="10" name="Picture 9">
            <a:extLst>
              <a:ext uri="{FF2B5EF4-FFF2-40B4-BE49-F238E27FC236}">
                <a16:creationId xmlns:a16="http://schemas.microsoft.com/office/drawing/2014/main" id="{EE37917B-30F1-9F12-CA3B-C4F12A0046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810" y="312665"/>
            <a:ext cx="9982200" cy="2819400"/>
          </a:xfrm>
          <a:prstGeom prst="rect">
            <a:avLst/>
          </a:prstGeom>
        </p:spPr>
      </p:pic>
    </p:spTree>
    <p:extLst>
      <p:ext uri="{BB962C8B-B14F-4D97-AF65-F5344CB8AC3E}">
        <p14:creationId xmlns:p14="http://schemas.microsoft.com/office/powerpoint/2010/main" val="2645868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75B4-2843-537A-2B07-BFF4953CFBEE}"/>
              </a:ext>
            </a:extLst>
          </p:cNvPr>
          <p:cNvSpPr>
            <a:spLocks noGrp="1"/>
          </p:cNvSpPr>
          <p:nvPr>
            <p:ph type="title"/>
          </p:nvPr>
        </p:nvSpPr>
        <p:spPr/>
        <p:txBody>
          <a:bodyPr/>
          <a:lstStyle/>
          <a:p>
            <a:r>
              <a:rPr lang="de-CH" dirty="0"/>
              <a:t>Wie alles begann</a:t>
            </a:r>
          </a:p>
        </p:txBody>
      </p:sp>
      <p:sp>
        <p:nvSpPr>
          <p:cNvPr id="3" name="Content Placeholder 2">
            <a:extLst>
              <a:ext uri="{FF2B5EF4-FFF2-40B4-BE49-F238E27FC236}">
                <a16:creationId xmlns:a16="http://schemas.microsoft.com/office/drawing/2014/main" id="{A5B5EF34-E76D-CF7D-D7BF-4BC96A136623}"/>
              </a:ext>
            </a:extLst>
          </p:cNvPr>
          <p:cNvSpPr>
            <a:spLocks noGrp="1"/>
          </p:cNvSpPr>
          <p:nvPr>
            <p:ph idx="1"/>
          </p:nvPr>
        </p:nvSpPr>
        <p:spPr>
          <a:xfrm>
            <a:off x="516098" y="1093305"/>
            <a:ext cx="4910341" cy="3066465"/>
          </a:xfrm>
        </p:spPr>
        <p:txBody>
          <a:bodyPr/>
          <a:lstStyle/>
          <a:p>
            <a:r>
              <a:rPr lang="de-CH" dirty="0"/>
              <a:t>Den </a:t>
            </a:r>
            <a:r>
              <a:rPr lang="de-CH" b="1" dirty="0"/>
              <a:t>Universal Serial Bus (USB) </a:t>
            </a:r>
            <a:r>
              <a:rPr lang="de-CH" dirty="0"/>
              <a:t>gibt es bereits seit 1996.</a:t>
            </a:r>
          </a:p>
          <a:p>
            <a:r>
              <a:rPr lang="de-CH" dirty="0"/>
              <a:t>Gedacht für die Stromversorgung und den Datentransfer zu Computer-Peripherie.</a:t>
            </a:r>
          </a:p>
          <a:p>
            <a:r>
              <a:rPr lang="de-CH" dirty="0"/>
              <a:t>Mit der Zeit entstanden diverse Ableger und Miniaturisierungen, die dann doch wieder erweitert wurden, z.B. Micro-B.</a:t>
            </a:r>
          </a:p>
          <a:p>
            <a:r>
              <a:rPr lang="de-CH" dirty="0"/>
              <a:t>Ausserdem waren sie alle nicht symmetrisch, man musste den Stecker immer richtig herum einstecken.</a:t>
            </a:r>
          </a:p>
          <a:p>
            <a:endParaRPr lang="de-CH" dirty="0"/>
          </a:p>
          <a:p>
            <a:pPr marL="360363" indent="-360363"/>
            <a:r>
              <a:rPr lang="de-CH" dirty="0">
                <a:sym typeface="Wingdings" panose="05000000000000000000" pitchFamily="2" charset="2"/>
              </a:rPr>
              <a:t>	Ein neuer Standard (USB 4) musste her mit einem neuen Stecker (USB-C)</a:t>
            </a:r>
            <a:endParaRPr lang="de-CH" dirty="0"/>
          </a:p>
        </p:txBody>
      </p:sp>
      <p:sp>
        <p:nvSpPr>
          <p:cNvPr id="4" name="Slide Number Placeholder 3">
            <a:extLst>
              <a:ext uri="{FF2B5EF4-FFF2-40B4-BE49-F238E27FC236}">
                <a16:creationId xmlns:a16="http://schemas.microsoft.com/office/drawing/2014/main" id="{F81D7819-F961-F283-7AC6-60984D38F2E1}"/>
              </a:ext>
            </a:extLst>
          </p:cNvPr>
          <p:cNvSpPr>
            <a:spLocks noGrp="1"/>
          </p:cNvSpPr>
          <p:nvPr>
            <p:ph type="sldNum" sz="quarter" idx="12"/>
          </p:nvPr>
        </p:nvSpPr>
        <p:spPr/>
        <p:txBody>
          <a:bodyPr/>
          <a:lstStyle/>
          <a:p>
            <a:fld id="{5A33CB2A-1702-4C1D-9CC4-8D472D39F19E}" type="slidenum">
              <a:rPr lang="en-US" smtClean="0"/>
              <a:t>13</a:t>
            </a:fld>
            <a:endParaRPr lang="en-US" dirty="0"/>
          </a:p>
        </p:txBody>
      </p:sp>
      <p:pic>
        <p:nvPicPr>
          <p:cNvPr id="8" name="Picture 7">
            <a:extLst>
              <a:ext uri="{FF2B5EF4-FFF2-40B4-BE49-F238E27FC236}">
                <a16:creationId xmlns:a16="http://schemas.microsoft.com/office/drawing/2014/main" id="{81977A33-0C28-0B8C-9C8F-C9FB18586782}"/>
              </a:ext>
            </a:extLst>
          </p:cNvPr>
          <p:cNvPicPr>
            <a:picLocks noChangeAspect="1"/>
          </p:cNvPicPr>
          <p:nvPr/>
        </p:nvPicPr>
        <p:blipFill>
          <a:blip r:embed="rId2"/>
          <a:stretch>
            <a:fillRect/>
          </a:stretch>
        </p:blipFill>
        <p:spPr>
          <a:xfrm>
            <a:off x="5532622" y="1077500"/>
            <a:ext cx="5665029" cy="5410763"/>
          </a:xfrm>
          <a:prstGeom prst="rect">
            <a:avLst/>
          </a:prstGeom>
        </p:spPr>
      </p:pic>
    </p:spTree>
    <p:extLst>
      <p:ext uri="{BB962C8B-B14F-4D97-AF65-F5344CB8AC3E}">
        <p14:creationId xmlns:p14="http://schemas.microsoft.com/office/powerpoint/2010/main" val="312427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D77F9-8AD9-9431-BDEB-8ECEBE46880E}"/>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C6F86CC-B6DA-EDA7-D508-82B45BBAD191}"/>
              </a:ext>
            </a:extLst>
          </p:cNvPr>
          <p:cNvSpPr/>
          <p:nvPr/>
        </p:nvSpPr>
        <p:spPr>
          <a:xfrm>
            <a:off x="516098" y="4960620"/>
            <a:ext cx="6425722" cy="99822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2" name="Title 1">
            <a:extLst>
              <a:ext uri="{FF2B5EF4-FFF2-40B4-BE49-F238E27FC236}">
                <a16:creationId xmlns:a16="http://schemas.microsoft.com/office/drawing/2014/main" id="{78F55D4C-BA30-F4AA-8399-31B046D62FBE}"/>
              </a:ext>
            </a:extLst>
          </p:cNvPr>
          <p:cNvSpPr>
            <a:spLocks noGrp="1"/>
          </p:cNvSpPr>
          <p:nvPr>
            <p:ph type="title"/>
          </p:nvPr>
        </p:nvSpPr>
        <p:spPr/>
        <p:txBody>
          <a:bodyPr/>
          <a:lstStyle/>
          <a:p>
            <a:r>
              <a:rPr lang="de-CH" dirty="0"/>
              <a:t>USB-C</a:t>
            </a:r>
          </a:p>
        </p:txBody>
      </p:sp>
      <p:sp>
        <p:nvSpPr>
          <p:cNvPr id="3" name="Content Placeholder 2">
            <a:extLst>
              <a:ext uri="{FF2B5EF4-FFF2-40B4-BE49-F238E27FC236}">
                <a16:creationId xmlns:a16="http://schemas.microsoft.com/office/drawing/2014/main" id="{44150707-F008-82EF-C4CB-B83524B107CD}"/>
              </a:ext>
            </a:extLst>
          </p:cNvPr>
          <p:cNvSpPr>
            <a:spLocks noGrp="1"/>
          </p:cNvSpPr>
          <p:nvPr>
            <p:ph idx="1"/>
          </p:nvPr>
        </p:nvSpPr>
        <p:spPr>
          <a:xfrm>
            <a:off x="516098" y="1093305"/>
            <a:ext cx="11159803" cy="4667415"/>
          </a:xfrm>
        </p:spPr>
        <p:txBody>
          <a:bodyPr/>
          <a:lstStyle/>
          <a:p>
            <a:r>
              <a:rPr lang="de-CH" dirty="0"/>
              <a:t>Die bisher höchste Anzahl Pole bei USB (24).</a:t>
            </a:r>
          </a:p>
          <a:p>
            <a:r>
              <a:rPr lang="de-CH" dirty="0"/>
              <a:t>Rotationssymmetrisch – kann man in beide Richtungen einstecken</a:t>
            </a:r>
          </a:p>
          <a:p>
            <a:r>
              <a:rPr lang="de-CH" dirty="0"/>
              <a:t>USB-C leistet…</a:t>
            </a:r>
          </a:p>
          <a:p>
            <a:pPr marL="719138">
              <a:spcBef>
                <a:spcPts val="1800"/>
              </a:spcBef>
            </a:pPr>
            <a:r>
              <a:rPr lang="de-CH" dirty="0"/>
              <a:t>Stromversorgung – aktuell bis 240W in beide Richtungen</a:t>
            </a:r>
          </a:p>
          <a:p>
            <a:pPr marL="719138">
              <a:spcBef>
                <a:spcPts val="1800"/>
              </a:spcBef>
            </a:pPr>
            <a:r>
              <a:rPr lang="de-CH" dirty="0"/>
              <a:t>Datenübertragung – zu Festplatten, Tablets, Handys, …</a:t>
            </a:r>
          </a:p>
          <a:p>
            <a:pPr marL="719138">
              <a:spcBef>
                <a:spcPts val="1800"/>
              </a:spcBef>
            </a:pPr>
            <a:r>
              <a:rPr lang="de-CH" dirty="0"/>
              <a:t>Audio- und Video-Übertragung – zu Monitoren und Fernsehern</a:t>
            </a:r>
          </a:p>
          <a:p>
            <a:pPr marL="719138">
              <a:spcBef>
                <a:spcPts val="1800"/>
              </a:spcBef>
            </a:pPr>
            <a:r>
              <a:rPr lang="de-CH" dirty="0"/>
              <a:t>Unterstützt diverse Protokolle (DisplayPort, HDMI, …) und</a:t>
            </a:r>
            <a:br>
              <a:rPr lang="de-CH" dirty="0"/>
            </a:br>
            <a:r>
              <a:rPr lang="de-CH" dirty="0"/>
              <a:t>ist erweiterbar</a:t>
            </a:r>
          </a:p>
          <a:p>
            <a:pPr>
              <a:spcBef>
                <a:spcPts val="3000"/>
              </a:spcBef>
            </a:pPr>
            <a:r>
              <a:rPr lang="de-CH" dirty="0"/>
              <a:t>Eine Stecker für alles, Alles über einen  Stecker</a:t>
            </a:r>
          </a:p>
        </p:txBody>
      </p:sp>
      <p:sp>
        <p:nvSpPr>
          <p:cNvPr id="4" name="Slide Number Placeholder 3">
            <a:extLst>
              <a:ext uri="{FF2B5EF4-FFF2-40B4-BE49-F238E27FC236}">
                <a16:creationId xmlns:a16="http://schemas.microsoft.com/office/drawing/2014/main" id="{E368C7B0-1EC5-4C4B-0EE9-A14288064117}"/>
              </a:ext>
            </a:extLst>
          </p:cNvPr>
          <p:cNvSpPr>
            <a:spLocks noGrp="1"/>
          </p:cNvSpPr>
          <p:nvPr>
            <p:ph type="sldNum" sz="quarter" idx="12"/>
          </p:nvPr>
        </p:nvSpPr>
        <p:spPr/>
        <p:txBody>
          <a:bodyPr/>
          <a:lstStyle/>
          <a:p>
            <a:fld id="{5A33CB2A-1702-4C1D-9CC4-8D472D39F19E}" type="slidenum">
              <a:rPr lang="en-US" smtClean="0"/>
              <a:t>14</a:t>
            </a:fld>
            <a:endParaRPr lang="en-US"/>
          </a:p>
        </p:txBody>
      </p:sp>
      <p:pic>
        <p:nvPicPr>
          <p:cNvPr id="6" name="Picture 5">
            <a:extLst>
              <a:ext uri="{FF2B5EF4-FFF2-40B4-BE49-F238E27FC236}">
                <a16:creationId xmlns:a16="http://schemas.microsoft.com/office/drawing/2014/main" id="{78230B7A-717C-6135-C151-E50C39C5F3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6085" y="2932885"/>
            <a:ext cx="3419816" cy="1244813"/>
          </a:xfrm>
          <a:prstGeom prst="rect">
            <a:avLst/>
          </a:prstGeom>
        </p:spPr>
      </p:pic>
      <p:pic>
        <p:nvPicPr>
          <p:cNvPr id="9" name="Picture 8">
            <a:extLst>
              <a:ext uri="{FF2B5EF4-FFF2-40B4-BE49-F238E27FC236}">
                <a16:creationId xmlns:a16="http://schemas.microsoft.com/office/drawing/2014/main" id="{D0FDBA28-8056-A98A-A646-73B99A6B9A4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591821" y="2507755"/>
            <a:ext cx="677220" cy="567360"/>
          </a:xfrm>
          <a:prstGeom prst="rect">
            <a:avLst/>
          </a:prstGeom>
        </p:spPr>
      </p:pic>
      <p:pic>
        <p:nvPicPr>
          <p:cNvPr id="11" name="Picture 10">
            <a:extLst>
              <a:ext uri="{FF2B5EF4-FFF2-40B4-BE49-F238E27FC236}">
                <a16:creationId xmlns:a16="http://schemas.microsoft.com/office/drawing/2014/main" id="{1ED794B9-66B2-6210-FB9F-393475435BCE}"/>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1050" y="3151134"/>
            <a:ext cx="677991" cy="460747"/>
          </a:xfrm>
          <a:prstGeom prst="rect">
            <a:avLst/>
          </a:prstGeom>
        </p:spPr>
      </p:pic>
      <p:pic>
        <p:nvPicPr>
          <p:cNvPr id="13" name="Picture 12">
            <a:extLst>
              <a:ext uri="{FF2B5EF4-FFF2-40B4-BE49-F238E27FC236}">
                <a16:creationId xmlns:a16="http://schemas.microsoft.com/office/drawing/2014/main" id="{CB671B18-E964-E28D-C5C3-C976CBD046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550" y="3703647"/>
            <a:ext cx="468990" cy="474051"/>
          </a:xfrm>
          <a:prstGeom prst="rect">
            <a:avLst/>
          </a:prstGeom>
        </p:spPr>
      </p:pic>
      <p:pic>
        <p:nvPicPr>
          <p:cNvPr id="15" name="Picture 14">
            <a:extLst>
              <a:ext uri="{FF2B5EF4-FFF2-40B4-BE49-F238E27FC236}">
                <a16:creationId xmlns:a16="http://schemas.microsoft.com/office/drawing/2014/main" id="{2FE17CCF-B6C4-5B24-401A-41E2730AFC8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6098" y="4496819"/>
            <a:ext cx="687026" cy="183207"/>
          </a:xfrm>
          <a:prstGeom prst="rect">
            <a:avLst/>
          </a:prstGeom>
        </p:spPr>
      </p:pic>
      <p:pic>
        <p:nvPicPr>
          <p:cNvPr id="17" name="Picture 16">
            <a:extLst>
              <a:ext uri="{FF2B5EF4-FFF2-40B4-BE49-F238E27FC236}">
                <a16:creationId xmlns:a16="http://schemas.microsoft.com/office/drawing/2014/main" id="{FC227DB7-47B9-860F-2D79-89C663A66B39}"/>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4128" y="4997514"/>
            <a:ext cx="1237488" cy="902990"/>
          </a:xfrm>
          <a:prstGeom prst="rect">
            <a:avLst/>
          </a:prstGeom>
        </p:spPr>
      </p:pic>
      <p:sp>
        <p:nvSpPr>
          <p:cNvPr id="18" name="Arrow: Circular 17">
            <a:extLst>
              <a:ext uri="{FF2B5EF4-FFF2-40B4-BE49-F238E27FC236}">
                <a16:creationId xmlns:a16="http://schemas.microsoft.com/office/drawing/2014/main" id="{C2594C7E-74E0-F597-C1EF-DA2E66AB8389}"/>
              </a:ext>
            </a:extLst>
          </p:cNvPr>
          <p:cNvSpPr/>
          <p:nvPr/>
        </p:nvSpPr>
        <p:spPr>
          <a:xfrm>
            <a:off x="9457227" y="3180491"/>
            <a:ext cx="1046312" cy="1046312"/>
          </a:xfrm>
          <a:prstGeom prst="circularArrow">
            <a:avLst>
              <a:gd name="adj1" fmla="val 12500"/>
              <a:gd name="adj2" fmla="val 1142319"/>
              <a:gd name="adj3" fmla="val 20457681"/>
              <a:gd name="adj4" fmla="val 10800000"/>
              <a:gd name="adj5" fmla="val 18539"/>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de-CH">
              <a:solidFill>
                <a:schemeClr val="tx1"/>
              </a:solidFill>
            </a:endParaRPr>
          </a:p>
        </p:txBody>
      </p:sp>
      <p:sp>
        <p:nvSpPr>
          <p:cNvPr id="20" name="TextBox 19">
            <a:extLst>
              <a:ext uri="{FF2B5EF4-FFF2-40B4-BE49-F238E27FC236}">
                <a16:creationId xmlns:a16="http://schemas.microsoft.com/office/drawing/2014/main" id="{CE32A6DD-F14A-45FA-9751-36AF1E7AEDC0}"/>
              </a:ext>
            </a:extLst>
          </p:cNvPr>
          <p:cNvSpPr txBox="1"/>
          <p:nvPr/>
        </p:nvSpPr>
        <p:spPr>
          <a:xfrm>
            <a:off x="8167121" y="5546661"/>
            <a:ext cx="3171439" cy="923330"/>
          </a:xfrm>
          <a:prstGeom prst="rect">
            <a:avLst/>
          </a:prstGeom>
          <a:noFill/>
        </p:spPr>
        <p:txBody>
          <a:bodyPr wrap="square" rtlCol="0">
            <a:spAutoFit/>
          </a:bodyPr>
          <a:lstStyle/>
          <a:p>
            <a:pPr algn="ctr"/>
            <a:r>
              <a:rPr lang="de-CH" b="1" dirty="0">
                <a:solidFill>
                  <a:srgbClr val="FF0000"/>
                </a:solidFill>
              </a:rPr>
              <a:t>Warum hat’s dann so viele verschiedene Angebote an Kabeln?</a:t>
            </a:r>
          </a:p>
        </p:txBody>
      </p:sp>
    </p:spTree>
    <p:extLst>
      <p:ext uri="{BB962C8B-B14F-4D97-AF65-F5344CB8AC3E}">
        <p14:creationId xmlns:p14="http://schemas.microsoft.com/office/powerpoint/2010/main" val="40910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A92D5-9914-194A-8AD0-21AA6467A0EC}"/>
              </a:ext>
            </a:extLst>
          </p:cNvPr>
          <p:cNvSpPr>
            <a:spLocks noGrp="1"/>
          </p:cNvSpPr>
          <p:nvPr>
            <p:ph type="title"/>
          </p:nvPr>
        </p:nvSpPr>
        <p:spPr/>
        <p:txBody>
          <a:bodyPr/>
          <a:lstStyle/>
          <a:p>
            <a:r>
              <a:rPr lang="de-CH" dirty="0"/>
              <a:t>Kabelwirrwarr</a:t>
            </a:r>
          </a:p>
        </p:txBody>
      </p:sp>
      <p:sp>
        <p:nvSpPr>
          <p:cNvPr id="3" name="Content Placeholder 2">
            <a:extLst>
              <a:ext uri="{FF2B5EF4-FFF2-40B4-BE49-F238E27FC236}">
                <a16:creationId xmlns:a16="http://schemas.microsoft.com/office/drawing/2014/main" id="{30324B29-3F5A-BFE8-22F6-859529677E38}"/>
              </a:ext>
            </a:extLst>
          </p:cNvPr>
          <p:cNvSpPr>
            <a:spLocks noGrp="1"/>
          </p:cNvSpPr>
          <p:nvPr>
            <p:ph idx="1"/>
          </p:nvPr>
        </p:nvSpPr>
        <p:spPr>
          <a:xfrm>
            <a:off x="516098" y="1093305"/>
            <a:ext cx="11159803" cy="3592995"/>
          </a:xfrm>
        </p:spPr>
        <p:txBody>
          <a:bodyPr/>
          <a:lstStyle/>
          <a:p>
            <a:r>
              <a:rPr lang="de-CH" dirty="0"/>
              <a:t>Was steckt hinter der Vielfalt im Angebot und Preisen?</a:t>
            </a:r>
          </a:p>
          <a:p>
            <a:r>
              <a:rPr lang="de-CH" dirty="0"/>
              <a:t>					Wie immer: das Geld!</a:t>
            </a:r>
          </a:p>
          <a:p>
            <a:endParaRPr lang="de-CH" dirty="0"/>
          </a:p>
          <a:p>
            <a:r>
              <a:rPr lang="de-CH" dirty="0"/>
              <a:t>Kunden suchen das </a:t>
            </a:r>
            <a:r>
              <a:rPr lang="de-CH" dirty="0">
                <a:solidFill>
                  <a:srgbClr val="FF0000"/>
                </a:solidFill>
              </a:rPr>
              <a:t>günstigste</a:t>
            </a:r>
            <a:r>
              <a:rPr lang="de-CH" dirty="0"/>
              <a:t> Kabel, ohne genau darauf zu achten, wofür sie es brauchen</a:t>
            </a:r>
          </a:p>
          <a:p>
            <a:r>
              <a:rPr lang="de-CH" dirty="0"/>
              <a:t>Hersteller </a:t>
            </a:r>
            <a:r>
              <a:rPr lang="de-CH" dirty="0">
                <a:solidFill>
                  <a:srgbClr val="FF0000"/>
                </a:solidFill>
              </a:rPr>
              <a:t>optimieren</a:t>
            </a:r>
            <a:r>
              <a:rPr lang="de-CH" dirty="0"/>
              <a:t> deshalb ihre Kosten – indem sie Adern weglassen</a:t>
            </a:r>
          </a:p>
          <a:p>
            <a:r>
              <a:rPr lang="de-CH" dirty="0"/>
              <a:t>Das merkt man erst dann, wenn mit dem Billigkabel der Anschluss des Handys an den PC nicht funktioniert (keine Daten-Adern vorhanden) oder die Daten langsam fliessen (nur 2 statt 4 Adern) oder man kein Video vom Notebook auf den Fernseher übertragen kann (keine Audio/Video-Adern vorhanden).</a:t>
            </a:r>
          </a:p>
          <a:p>
            <a:r>
              <a:rPr lang="de-CH" dirty="0"/>
              <a:t>Oder das Handy nur absolut lahm lädt </a:t>
            </a:r>
            <a:br>
              <a:rPr lang="de-CH" dirty="0"/>
            </a:br>
            <a:r>
              <a:rPr lang="de-CH" dirty="0"/>
              <a:t>(kein Steuer-Chip für höhere Spannungen</a:t>
            </a:r>
            <a:br>
              <a:rPr lang="de-CH" dirty="0"/>
            </a:br>
            <a:r>
              <a:rPr lang="de-CH" dirty="0"/>
              <a:t>und Ströme im Stecker).</a:t>
            </a:r>
          </a:p>
        </p:txBody>
      </p:sp>
      <p:sp>
        <p:nvSpPr>
          <p:cNvPr id="4" name="Slide Number Placeholder 3">
            <a:extLst>
              <a:ext uri="{FF2B5EF4-FFF2-40B4-BE49-F238E27FC236}">
                <a16:creationId xmlns:a16="http://schemas.microsoft.com/office/drawing/2014/main" id="{5854C837-9DC2-24D7-94CD-CF8B37593E1F}"/>
              </a:ext>
            </a:extLst>
          </p:cNvPr>
          <p:cNvSpPr>
            <a:spLocks noGrp="1"/>
          </p:cNvSpPr>
          <p:nvPr>
            <p:ph type="sldNum" sz="quarter" idx="12"/>
          </p:nvPr>
        </p:nvSpPr>
        <p:spPr/>
        <p:txBody>
          <a:bodyPr/>
          <a:lstStyle/>
          <a:p>
            <a:fld id="{5A33CB2A-1702-4C1D-9CC4-8D472D39F19E}" type="slidenum">
              <a:rPr lang="en-US" smtClean="0"/>
              <a:t>15</a:t>
            </a:fld>
            <a:endParaRPr lang="en-US"/>
          </a:p>
        </p:txBody>
      </p:sp>
      <p:pic>
        <p:nvPicPr>
          <p:cNvPr id="6" name="Picture 5">
            <a:extLst>
              <a:ext uri="{FF2B5EF4-FFF2-40B4-BE49-F238E27FC236}">
                <a16:creationId xmlns:a16="http://schemas.microsoft.com/office/drawing/2014/main" id="{205A9DD3-A241-545F-9D44-78155FE099B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944949" y="4499632"/>
            <a:ext cx="5568539" cy="1988631"/>
          </a:xfrm>
          <a:prstGeom prst="rect">
            <a:avLst/>
          </a:prstGeom>
        </p:spPr>
      </p:pic>
      <p:pic>
        <p:nvPicPr>
          <p:cNvPr id="8" name="Picture 7">
            <a:extLst>
              <a:ext uri="{FF2B5EF4-FFF2-40B4-BE49-F238E27FC236}">
                <a16:creationId xmlns:a16="http://schemas.microsoft.com/office/drawing/2014/main" id="{D4BFBBF1-E670-70EF-6902-09D1DF2BFCE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542557" y="948241"/>
            <a:ext cx="1600535" cy="1386840"/>
          </a:xfrm>
          <a:prstGeom prst="rect">
            <a:avLst/>
          </a:prstGeom>
        </p:spPr>
      </p:pic>
      <p:sp>
        <p:nvSpPr>
          <p:cNvPr id="9" name="TextBox 8">
            <a:extLst>
              <a:ext uri="{FF2B5EF4-FFF2-40B4-BE49-F238E27FC236}">
                <a16:creationId xmlns:a16="http://schemas.microsoft.com/office/drawing/2014/main" id="{758A721F-76D2-C5F4-3752-C9DA4CD77CFF}"/>
              </a:ext>
            </a:extLst>
          </p:cNvPr>
          <p:cNvSpPr txBox="1"/>
          <p:nvPr/>
        </p:nvSpPr>
        <p:spPr>
          <a:xfrm>
            <a:off x="2491740" y="5714999"/>
            <a:ext cx="3453209" cy="830997"/>
          </a:xfrm>
          <a:prstGeom prst="rect">
            <a:avLst/>
          </a:prstGeom>
          <a:noFill/>
        </p:spPr>
        <p:txBody>
          <a:bodyPr wrap="square" rtlCol="0">
            <a:spAutoFit/>
          </a:bodyPr>
          <a:lstStyle/>
          <a:p>
            <a:pPr algn="r"/>
            <a:r>
              <a:rPr lang="de-CH" sz="1600" i="1" dirty="0"/>
              <a:t>In USB-C-Kabeln für mehr als 3 Ampere braucht es einen Chip, der Strom und Spannung verhandelt.</a:t>
            </a:r>
          </a:p>
        </p:txBody>
      </p:sp>
    </p:spTree>
    <p:extLst>
      <p:ext uri="{BB962C8B-B14F-4D97-AF65-F5344CB8AC3E}">
        <p14:creationId xmlns:p14="http://schemas.microsoft.com/office/powerpoint/2010/main" val="82784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72F4-1FFF-A31B-0B90-CF24C102936B}"/>
              </a:ext>
            </a:extLst>
          </p:cNvPr>
          <p:cNvSpPr>
            <a:spLocks noGrp="1"/>
          </p:cNvSpPr>
          <p:nvPr>
            <p:ph type="title"/>
          </p:nvPr>
        </p:nvSpPr>
        <p:spPr/>
        <p:txBody>
          <a:bodyPr/>
          <a:lstStyle/>
          <a:p>
            <a:r>
              <a:rPr lang="de-CH" dirty="0"/>
              <a:t>Und wie weiss ich jetzt was </a:t>
            </a:r>
            <a:r>
              <a:rPr lang="de-CH" dirty="0" err="1"/>
              <a:t>was</a:t>
            </a:r>
            <a:r>
              <a:rPr lang="de-CH" dirty="0"/>
              <a:t> kann?</a:t>
            </a:r>
          </a:p>
        </p:txBody>
      </p:sp>
      <p:sp>
        <p:nvSpPr>
          <p:cNvPr id="3" name="Content Placeholder 2">
            <a:extLst>
              <a:ext uri="{FF2B5EF4-FFF2-40B4-BE49-F238E27FC236}">
                <a16:creationId xmlns:a16="http://schemas.microsoft.com/office/drawing/2014/main" id="{BBC6B0F6-17F0-B4AB-A3E7-15BBD300B56A}"/>
              </a:ext>
            </a:extLst>
          </p:cNvPr>
          <p:cNvSpPr>
            <a:spLocks noGrp="1"/>
          </p:cNvSpPr>
          <p:nvPr>
            <p:ph idx="1"/>
          </p:nvPr>
        </p:nvSpPr>
        <p:spPr>
          <a:xfrm>
            <a:off x="516098" y="1093305"/>
            <a:ext cx="11159803" cy="3852075"/>
          </a:xfrm>
        </p:spPr>
        <p:txBody>
          <a:bodyPr/>
          <a:lstStyle/>
          <a:p>
            <a:r>
              <a:rPr lang="de-CH" dirty="0"/>
              <a:t>Wenn der Hersteller es aufdruckt – nur das fehlt leider oft</a:t>
            </a:r>
          </a:p>
          <a:p>
            <a:endParaRPr lang="de-CH" dirty="0"/>
          </a:p>
          <a:p>
            <a:endParaRPr lang="de-CH" dirty="0"/>
          </a:p>
          <a:p>
            <a:endParaRPr lang="de-CH" dirty="0"/>
          </a:p>
          <a:p>
            <a:endParaRPr lang="de-CH" dirty="0"/>
          </a:p>
          <a:p>
            <a:endParaRPr lang="de-CH" dirty="0"/>
          </a:p>
          <a:p>
            <a:endParaRPr lang="de-CH" dirty="0"/>
          </a:p>
          <a:p>
            <a:pPr>
              <a:spcBef>
                <a:spcPts val="2400"/>
              </a:spcBef>
            </a:pPr>
            <a:r>
              <a:rPr lang="de-CH" b="1" dirty="0"/>
              <a:t>Kann ich das selbst testen?</a:t>
            </a:r>
          </a:p>
          <a:p>
            <a:r>
              <a:rPr lang="de-CH" dirty="0"/>
              <a:t>Ja, es gibt Testplatinen (ich habe eine), mit denen</a:t>
            </a:r>
            <a:br>
              <a:rPr lang="de-CH" dirty="0"/>
            </a:br>
            <a:r>
              <a:rPr lang="de-CH" dirty="0"/>
              <a:t>man das Vorhandensein der Adern prüfen kann.</a:t>
            </a:r>
            <a:br>
              <a:rPr lang="de-CH" dirty="0"/>
            </a:br>
            <a:r>
              <a:rPr lang="de-CH" dirty="0"/>
              <a:t>Das verrät aber nichts über Power </a:t>
            </a:r>
            <a:r>
              <a:rPr lang="de-CH" dirty="0" err="1"/>
              <a:t>Delivery</a:t>
            </a:r>
            <a:r>
              <a:rPr lang="de-CH" dirty="0"/>
              <a:t> und</a:t>
            </a:r>
            <a:br>
              <a:rPr lang="de-CH" dirty="0"/>
            </a:br>
            <a:r>
              <a:rPr lang="de-CH" dirty="0"/>
              <a:t>maximale Transferrate.</a:t>
            </a:r>
          </a:p>
        </p:txBody>
      </p:sp>
      <p:sp>
        <p:nvSpPr>
          <p:cNvPr id="4" name="Slide Number Placeholder 3">
            <a:extLst>
              <a:ext uri="{FF2B5EF4-FFF2-40B4-BE49-F238E27FC236}">
                <a16:creationId xmlns:a16="http://schemas.microsoft.com/office/drawing/2014/main" id="{85A37AF9-1E01-05E1-F385-A7621C550B09}"/>
              </a:ext>
            </a:extLst>
          </p:cNvPr>
          <p:cNvSpPr>
            <a:spLocks noGrp="1"/>
          </p:cNvSpPr>
          <p:nvPr>
            <p:ph type="sldNum" sz="quarter" idx="12"/>
          </p:nvPr>
        </p:nvSpPr>
        <p:spPr/>
        <p:txBody>
          <a:bodyPr/>
          <a:lstStyle/>
          <a:p>
            <a:fld id="{5A33CB2A-1702-4C1D-9CC4-8D472D39F19E}" type="slidenum">
              <a:rPr lang="en-US" smtClean="0"/>
              <a:t>16</a:t>
            </a:fld>
            <a:endParaRPr lang="en-US"/>
          </a:p>
        </p:txBody>
      </p:sp>
      <p:pic>
        <p:nvPicPr>
          <p:cNvPr id="6" name="Picture 5">
            <a:extLst>
              <a:ext uri="{FF2B5EF4-FFF2-40B4-BE49-F238E27FC236}">
                <a16:creationId xmlns:a16="http://schemas.microsoft.com/office/drawing/2014/main" id="{F98B2354-10C8-D034-BD6F-57CD18C892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272" y="1470541"/>
            <a:ext cx="10806096" cy="2743438"/>
          </a:xfrm>
          <a:prstGeom prst="rect">
            <a:avLst/>
          </a:prstGeom>
        </p:spPr>
      </p:pic>
      <p:pic>
        <p:nvPicPr>
          <p:cNvPr id="8" name="Picture 7">
            <a:extLst>
              <a:ext uri="{FF2B5EF4-FFF2-40B4-BE49-F238E27FC236}">
                <a16:creationId xmlns:a16="http://schemas.microsoft.com/office/drawing/2014/main" id="{AE940C08-D66F-1250-24C6-CA321D8881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0601" y="4450216"/>
            <a:ext cx="2869179" cy="2122354"/>
          </a:xfrm>
          <a:prstGeom prst="rect">
            <a:avLst/>
          </a:prstGeom>
        </p:spPr>
      </p:pic>
      <p:sp>
        <p:nvSpPr>
          <p:cNvPr id="9" name="TextBox 8">
            <a:extLst>
              <a:ext uri="{FF2B5EF4-FFF2-40B4-BE49-F238E27FC236}">
                <a16:creationId xmlns:a16="http://schemas.microsoft.com/office/drawing/2014/main" id="{2021DEEA-C65A-5B09-6E0A-76D85763160C}"/>
              </a:ext>
            </a:extLst>
          </p:cNvPr>
          <p:cNvSpPr txBox="1"/>
          <p:nvPr/>
        </p:nvSpPr>
        <p:spPr>
          <a:xfrm>
            <a:off x="2301240" y="3619500"/>
            <a:ext cx="1284326" cy="369332"/>
          </a:xfrm>
          <a:prstGeom prst="rect">
            <a:avLst/>
          </a:prstGeom>
          <a:noFill/>
        </p:spPr>
        <p:txBody>
          <a:bodyPr wrap="none" rtlCol="0">
            <a:spAutoFit/>
          </a:bodyPr>
          <a:lstStyle/>
          <a:p>
            <a:r>
              <a:rPr lang="de-CH" dirty="0"/>
              <a:t>48 V – 5 A</a:t>
            </a:r>
          </a:p>
        </p:txBody>
      </p:sp>
      <p:sp>
        <p:nvSpPr>
          <p:cNvPr id="10" name="TextBox 9">
            <a:extLst>
              <a:ext uri="{FF2B5EF4-FFF2-40B4-BE49-F238E27FC236}">
                <a16:creationId xmlns:a16="http://schemas.microsoft.com/office/drawing/2014/main" id="{18998E60-06C7-D1EB-9815-EF76D3035584}"/>
              </a:ext>
            </a:extLst>
          </p:cNvPr>
          <p:cNvSpPr txBox="1"/>
          <p:nvPr/>
        </p:nvSpPr>
        <p:spPr>
          <a:xfrm>
            <a:off x="2301240" y="2703433"/>
            <a:ext cx="1292341" cy="369332"/>
          </a:xfrm>
          <a:prstGeom prst="rect">
            <a:avLst/>
          </a:prstGeom>
          <a:noFill/>
        </p:spPr>
        <p:txBody>
          <a:bodyPr wrap="none" rtlCol="0">
            <a:spAutoFit/>
          </a:bodyPr>
          <a:lstStyle/>
          <a:p>
            <a:r>
              <a:rPr lang="de-CH" dirty="0"/>
              <a:t>20 V – 3 A</a:t>
            </a:r>
          </a:p>
        </p:txBody>
      </p:sp>
    </p:spTree>
    <p:extLst>
      <p:ext uri="{BB962C8B-B14F-4D97-AF65-F5344CB8AC3E}">
        <p14:creationId xmlns:p14="http://schemas.microsoft.com/office/powerpoint/2010/main" val="166170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DD78-4EDB-5740-A400-5A0E323E691D}"/>
              </a:ext>
            </a:extLst>
          </p:cNvPr>
          <p:cNvSpPr>
            <a:spLocks noGrp="1"/>
          </p:cNvSpPr>
          <p:nvPr>
            <p:ph type="title"/>
          </p:nvPr>
        </p:nvSpPr>
        <p:spPr/>
        <p:txBody>
          <a:bodyPr/>
          <a:lstStyle/>
          <a:p>
            <a:r>
              <a:rPr lang="de-CH" dirty="0"/>
              <a:t>Was man sonst noch fragen könnte</a:t>
            </a:r>
          </a:p>
        </p:txBody>
      </p:sp>
      <p:sp>
        <p:nvSpPr>
          <p:cNvPr id="3" name="Content Placeholder 2">
            <a:extLst>
              <a:ext uri="{FF2B5EF4-FFF2-40B4-BE49-F238E27FC236}">
                <a16:creationId xmlns:a16="http://schemas.microsoft.com/office/drawing/2014/main" id="{1024CD5C-071C-1A1E-2154-928F2DBB898A}"/>
              </a:ext>
            </a:extLst>
          </p:cNvPr>
          <p:cNvSpPr>
            <a:spLocks noGrp="1"/>
          </p:cNvSpPr>
          <p:nvPr>
            <p:ph idx="1"/>
          </p:nvPr>
        </p:nvSpPr>
        <p:spPr>
          <a:xfrm>
            <a:off x="6637019" y="1244719"/>
            <a:ext cx="5113071" cy="5220684"/>
          </a:xfrm>
        </p:spPr>
        <p:txBody>
          <a:bodyPr/>
          <a:lstStyle/>
          <a:p>
            <a:r>
              <a:rPr lang="de-CH" b="1" dirty="0"/>
              <a:t>Ich habe nur eine Buchse und möchte mehrere Geräte gleichzeitig laden. Kann ich eine Ladepeitsche verwenden?</a:t>
            </a:r>
          </a:p>
          <a:p>
            <a:pPr algn="ctr"/>
            <a:r>
              <a:rPr lang="de-CH" dirty="0"/>
              <a:t>GEFAHR!!!</a:t>
            </a:r>
          </a:p>
          <a:p>
            <a:endParaRPr lang="de-CH" dirty="0"/>
          </a:p>
          <a:p>
            <a:r>
              <a:rPr lang="de-CH" dirty="0"/>
              <a:t>Moderne Geräte verhandeln Ladespannungen bis zu 48V mit dem Netzteil.</a:t>
            </a:r>
            <a:br>
              <a:rPr lang="de-CH" dirty="0"/>
            </a:br>
            <a:r>
              <a:rPr lang="de-CH" dirty="0"/>
              <a:t>Hängt gleichzeitig noch ein altes Gerät an der Peitsche, dass nur 5V oder max. 20V erwartet, gibt’s Elektroschrott.</a:t>
            </a:r>
          </a:p>
          <a:p>
            <a:r>
              <a:rPr lang="de-CH" dirty="0"/>
              <a:t>OK, das Bild ist vermutlich zu </a:t>
            </a:r>
            <a:br>
              <a:rPr lang="de-CH" dirty="0"/>
            </a:br>
            <a:r>
              <a:rPr lang="de-CH" dirty="0"/>
              <a:t>dramatisch. Die Überspannung</a:t>
            </a:r>
            <a:br>
              <a:rPr lang="de-CH" dirty="0"/>
            </a:br>
            <a:r>
              <a:rPr lang="de-CH" dirty="0"/>
              <a:t> zerstört die Ladeschaltung und </a:t>
            </a:r>
            <a:br>
              <a:rPr lang="de-CH" dirty="0"/>
            </a:br>
            <a:r>
              <a:rPr lang="de-CH" dirty="0"/>
              <a:t>das war’s dann mit dem Gerät…</a:t>
            </a:r>
          </a:p>
        </p:txBody>
      </p:sp>
      <p:sp>
        <p:nvSpPr>
          <p:cNvPr id="4" name="Slide Number Placeholder 3">
            <a:extLst>
              <a:ext uri="{FF2B5EF4-FFF2-40B4-BE49-F238E27FC236}">
                <a16:creationId xmlns:a16="http://schemas.microsoft.com/office/drawing/2014/main" id="{DF48AF6D-E08B-EC4B-0F95-60376E2E9854}"/>
              </a:ext>
            </a:extLst>
          </p:cNvPr>
          <p:cNvSpPr>
            <a:spLocks noGrp="1"/>
          </p:cNvSpPr>
          <p:nvPr>
            <p:ph type="sldNum" sz="quarter" idx="12"/>
          </p:nvPr>
        </p:nvSpPr>
        <p:spPr/>
        <p:txBody>
          <a:bodyPr/>
          <a:lstStyle/>
          <a:p>
            <a:fld id="{5A33CB2A-1702-4C1D-9CC4-8D472D39F19E}" type="slidenum">
              <a:rPr lang="en-US" smtClean="0"/>
              <a:t>17</a:t>
            </a:fld>
            <a:endParaRPr lang="en-US"/>
          </a:p>
        </p:txBody>
      </p:sp>
      <p:sp>
        <p:nvSpPr>
          <p:cNvPr id="5" name="Content Placeholder 2">
            <a:extLst>
              <a:ext uri="{FF2B5EF4-FFF2-40B4-BE49-F238E27FC236}">
                <a16:creationId xmlns:a16="http://schemas.microsoft.com/office/drawing/2014/main" id="{0595D1B6-5304-2DB0-7E2D-7BDB7EBF5282}"/>
              </a:ext>
            </a:extLst>
          </p:cNvPr>
          <p:cNvSpPr txBox="1">
            <a:spLocks/>
          </p:cNvSpPr>
          <p:nvPr/>
        </p:nvSpPr>
        <p:spPr>
          <a:xfrm>
            <a:off x="441909" y="1244719"/>
            <a:ext cx="5442742" cy="522068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Maximale Länge eines USB-C-Kabels?</a:t>
            </a:r>
          </a:p>
          <a:p>
            <a:r>
              <a:rPr lang="de-CH" dirty="0"/>
              <a:t>Die Spezifikation kennt keine Obergrenze. Aber… bei mehr als 2 m treten Daten-Probleme auf.  Highspeed-Kabel sind häufig nur 60 cm lang.</a:t>
            </a:r>
          </a:p>
          <a:p>
            <a:r>
              <a:rPr lang="de-CH" dirty="0"/>
              <a:t>Lange Kabel verlieren auch </a:t>
            </a:r>
            <a:br>
              <a:rPr lang="de-CH" dirty="0"/>
            </a:br>
            <a:r>
              <a:rPr lang="de-CH" dirty="0"/>
              <a:t>Energie. Und was man an </a:t>
            </a:r>
            <a:br>
              <a:rPr lang="de-CH" dirty="0"/>
            </a:br>
            <a:r>
              <a:rPr lang="de-CH" dirty="0"/>
              <a:t>Wärme verliert, kommt nicht </a:t>
            </a:r>
            <a:br>
              <a:rPr lang="de-CH" dirty="0"/>
            </a:br>
            <a:r>
              <a:rPr lang="de-CH" dirty="0"/>
              <a:t>beim Gerät an.</a:t>
            </a:r>
          </a:p>
          <a:p>
            <a:pPr>
              <a:spcBef>
                <a:spcPts val="0"/>
              </a:spcBef>
            </a:pPr>
            <a:endParaRPr lang="de-CH" sz="1400" dirty="0"/>
          </a:p>
          <a:p>
            <a:r>
              <a:rPr lang="de-CH" b="1" dirty="0"/>
              <a:t>Gibt’s Verlängerungskabel?</a:t>
            </a:r>
          </a:p>
          <a:p>
            <a:r>
              <a:rPr lang="de-CH" dirty="0"/>
              <a:t>Laut Spezifikation: Nein! Es gibt aber Anbieter und somit muss man testen, ob das funktioniert, was man verlängern will. Eine Alternative sind USB-C-Hubs, die die Signale regenerieren.</a:t>
            </a:r>
          </a:p>
        </p:txBody>
      </p:sp>
      <p:pic>
        <p:nvPicPr>
          <p:cNvPr id="7" name="Picture 6">
            <a:extLst>
              <a:ext uri="{FF2B5EF4-FFF2-40B4-BE49-F238E27FC236}">
                <a16:creationId xmlns:a16="http://schemas.microsoft.com/office/drawing/2014/main" id="{F60969C5-79CF-7227-2BE1-07F819C7E4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9836" y="2770154"/>
            <a:ext cx="2827513" cy="1775557"/>
          </a:xfrm>
          <a:prstGeom prst="rect">
            <a:avLst/>
          </a:prstGeom>
        </p:spPr>
      </p:pic>
      <p:pic>
        <p:nvPicPr>
          <p:cNvPr id="9" name="Picture 8">
            <a:extLst>
              <a:ext uri="{FF2B5EF4-FFF2-40B4-BE49-F238E27FC236}">
                <a16:creationId xmlns:a16="http://schemas.microsoft.com/office/drawing/2014/main" id="{1D853A55-9973-43D6-5728-37F8F70B4B1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09646" y="2287565"/>
            <a:ext cx="1099405" cy="965175"/>
          </a:xfrm>
          <a:prstGeom prst="rect">
            <a:avLst/>
          </a:prstGeom>
        </p:spPr>
      </p:pic>
      <p:pic>
        <p:nvPicPr>
          <p:cNvPr id="10" name="Picture 9">
            <a:extLst>
              <a:ext uri="{FF2B5EF4-FFF2-40B4-BE49-F238E27FC236}">
                <a16:creationId xmlns:a16="http://schemas.microsoft.com/office/drawing/2014/main" id="{ECBFBB93-468C-D4EC-8E68-E46CDBF0019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64553" y="2287565"/>
            <a:ext cx="1099405" cy="965175"/>
          </a:xfrm>
          <a:prstGeom prst="rect">
            <a:avLst/>
          </a:prstGeom>
        </p:spPr>
      </p:pic>
      <p:pic>
        <p:nvPicPr>
          <p:cNvPr id="12" name="Picture 11">
            <a:extLst>
              <a:ext uri="{FF2B5EF4-FFF2-40B4-BE49-F238E27FC236}">
                <a16:creationId xmlns:a16="http://schemas.microsoft.com/office/drawing/2014/main" id="{E8F3DECC-1F8E-C02A-DA16-68377AC401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87042" y="4703364"/>
            <a:ext cx="1563048" cy="1819834"/>
          </a:xfrm>
          <a:prstGeom prst="rect">
            <a:avLst/>
          </a:prstGeom>
        </p:spPr>
      </p:pic>
    </p:spTree>
    <p:extLst>
      <p:ext uri="{BB962C8B-B14F-4D97-AF65-F5344CB8AC3E}">
        <p14:creationId xmlns:p14="http://schemas.microsoft.com/office/powerpoint/2010/main" val="2027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5655500"/>
            <a:ext cx="4420579" cy="10142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00000"/>
              </a:lnSpc>
            </a:pPr>
            <a:r>
              <a:rPr lang="en-US" dirty="0"/>
              <a:t>Blackout</a:t>
            </a:r>
            <a:endParaRPr lang="de-CH" dirty="0"/>
          </a:p>
        </p:txBody>
      </p:sp>
      <p:sp>
        <p:nvSpPr>
          <p:cNvPr id="4" name="Subtitle 2">
            <a:extLst>
              <a:ext uri="{FF2B5EF4-FFF2-40B4-BE49-F238E27FC236}">
                <a16:creationId xmlns:a16="http://schemas.microsoft.com/office/drawing/2014/main" id="{B87AAB6C-8B1F-C04C-E8E0-43604B957C2F}"/>
              </a:ext>
            </a:extLst>
          </p:cNvPr>
          <p:cNvSpPr txBox="1">
            <a:spLocks/>
          </p:cNvSpPr>
          <p:nvPr/>
        </p:nvSpPr>
        <p:spPr>
          <a:xfrm>
            <a:off x="8488681" y="3869205"/>
            <a:ext cx="3261410"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dirty="0"/>
              <a:t>Was ist passiert?</a:t>
            </a:r>
          </a:p>
        </p:txBody>
      </p:sp>
      <p:pic>
        <p:nvPicPr>
          <p:cNvPr id="3" name="Picture 2">
            <a:extLst>
              <a:ext uri="{FF2B5EF4-FFF2-40B4-BE49-F238E27FC236}">
                <a16:creationId xmlns:a16="http://schemas.microsoft.com/office/drawing/2014/main" id="{4657EEA8-69C4-63B2-DF69-13A3B7752F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0314" y="1"/>
            <a:ext cx="1061686" cy="914400"/>
          </a:xfrm>
          <a:prstGeom prst="rect">
            <a:avLst/>
          </a:prstGeom>
        </p:spPr>
      </p:pic>
    </p:spTree>
    <p:extLst>
      <p:ext uri="{BB962C8B-B14F-4D97-AF65-F5344CB8AC3E}">
        <p14:creationId xmlns:p14="http://schemas.microsoft.com/office/powerpoint/2010/main" val="3986662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42F612-278C-E456-DBF7-2F9886EA7B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5443" y="910424"/>
            <a:ext cx="4180248" cy="2968224"/>
          </a:xfrm>
          <a:prstGeom prst="rect">
            <a:avLst/>
          </a:prstGeom>
        </p:spPr>
      </p:pic>
      <p:sp>
        <p:nvSpPr>
          <p:cNvPr id="2" name="Title 1">
            <a:extLst>
              <a:ext uri="{FF2B5EF4-FFF2-40B4-BE49-F238E27FC236}">
                <a16:creationId xmlns:a16="http://schemas.microsoft.com/office/drawing/2014/main" id="{6430BCD8-92BE-A163-133E-0EEB0D8FBDA0}"/>
              </a:ext>
            </a:extLst>
          </p:cNvPr>
          <p:cNvSpPr>
            <a:spLocks noGrp="1"/>
          </p:cNvSpPr>
          <p:nvPr>
            <p:ph type="title"/>
          </p:nvPr>
        </p:nvSpPr>
        <p:spPr/>
        <p:txBody>
          <a:bodyPr/>
          <a:lstStyle/>
          <a:p>
            <a:r>
              <a:rPr lang="de-CH" dirty="0"/>
              <a:t>Drama!</a:t>
            </a:r>
          </a:p>
        </p:txBody>
      </p:sp>
      <p:sp>
        <p:nvSpPr>
          <p:cNvPr id="3" name="Content Placeholder 2">
            <a:extLst>
              <a:ext uri="{FF2B5EF4-FFF2-40B4-BE49-F238E27FC236}">
                <a16:creationId xmlns:a16="http://schemas.microsoft.com/office/drawing/2014/main" id="{4243ECD6-14CB-8110-6900-2847B31715A9}"/>
              </a:ext>
            </a:extLst>
          </p:cNvPr>
          <p:cNvSpPr>
            <a:spLocks noGrp="1"/>
          </p:cNvSpPr>
          <p:nvPr>
            <p:ph idx="1"/>
          </p:nvPr>
        </p:nvSpPr>
        <p:spPr>
          <a:xfrm>
            <a:off x="516099" y="1093305"/>
            <a:ext cx="5838981" cy="5220684"/>
          </a:xfrm>
        </p:spPr>
        <p:txBody>
          <a:bodyPr/>
          <a:lstStyle/>
          <a:p>
            <a:r>
              <a:rPr lang="de-CH" dirty="0"/>
              <a:t>Spanien, 28. April 2025, 12:33</a:t>
            </a:r>
          </a:p>
          <a:p>
            <a:r>
              <a:rPr lang="de-CH" dirty="0"/>
              <a:t>Plötzlich ist in weiten Teilen Spaniens der Strom weg!</a:t>
            </a:r>
          </a:p>
          <a:p>
            <a:r>
              <a:rPr lang="de-CH" dirty="0"/>
              <a:t>Rund 60 Millionen Menschen sind für Stunden ohne Stromversorgung. Das grösste Ereignis seit 20 Jahren!</a:t>
            </a:r>
          </a:p>
          <a:p>
            <a:r>
              <a:rPr lang="de-CH" dirty="0"/>
              <a:t>6 indirekte Todesfälle. Interessanterweise durch Kohlenmonoxidvergiftung von Notstromaggregaten.</a:t>
            </a:r>
          </a:p>
          <a:p>
            <a:endParaRPr lang="de-CH" dirty="0"/>
          </a:p>
          <a:p>
            <a:r>
              <a:rPr lang="de-CH" dirty="0"/>
              <a:t>Die Gründe sind für Öko-feindliche Parteien und sog. Experten sofort klar: Die Erneuerbaren!</a:t>
            </a:r>
          </a:p>
          <a:p>
            <a:r>
              <a:rPr lang="de-CH" dirty="0"/>
              <a:t>Und sog. «Dunkelflauten» werden das verschlimmern. Die Zukunft ist für diese Leute klar…</a:t>
            </a:r>
          </a:p>
        </p:txBody>
      </p:sp>
      <p:sp>
        <p:nvSpPr>
          <p:cNvPr id="4" name="Slide Number Placeholder 3">
            <a:extLst>
              <a:ext uri="{FF2B5EF4-FFF2-40B4-BE49-F238E27FC236}">
                <a16:creationId xmlns:a16="http://schemas.microsoft.com/office/drawing/2014/main" id="{5766CE7E-B7D0-2A0A-431A-B9AC1CC3C298}"/>
              </a:ext>
            </a:extLst>
          </p:cNvPr>
          <p:cNvSpPr>
            <a:spLocks noGrp="1"/>
          </p:cNvSpPr>
          <p:nvPr>
            <p:ph type="sldNum" sz="quarter" idx="12"/>
          </p:nvPr>
        </p:nvSpPr>
        <p:spPr/>
        <p:txBody>
          <a:bodyPr/>
          <a:lstStyle/>
          <a:p>
            <a:fld id="{5A33CB2A-1702-4C1D-9CC4-8D472D39F19E}" type="slidenum">
              <a:rPr lang="en-US" smtClean="0"/>
              <a:t>19</a:t>
            </a:fld>
            <a:endParaRPr lang="en-US"/>
          </a:p>
        </p:txBody>
      </p:sp>
      <p:pic>
        <p:nvPicPr>
          <p:cNvPr id="8" name="Picture 7">
            <a:extLst>
              <a:ext uri="{FF2B5EF4-FFF2-40B4-BE49-F238E27FC236}">
                <a16:creationId xmlns:a16="http://schemas.microsoft.com/office/drawing/2014/main" id="{C840AC59-EB4A-6F89-8D5E-EF8D8DD2FE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4800" y="2592164"/>
            <a:ext cx="3588688" cy="4215786"/>
          </a:xfrm>
          <a:prstGeom prst="rect">
            <a:avLst/>
          </a:prstGeom>
        </p:spPr>
      </p:pic>
    </p:spTree>
    <p:extLst>
      <p:ext uri="{BB962C8B-B14F-4D97-AF65-F5344CB8AC3E}">
        <p14:creationId xmlns:p14="http://schemas.microsoft.com/office/powerpoint/2010/main" val="31900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64A3-DF9A-C62E-824D-77E725A02827}"/>
              </a:ext>
            </a:extLst>
          </p:cNvPr>
          <p:cNvSpPr>
            <a:spLocks noGrp="1"/>
          </p:cNvSpPr>
          <p:nvPr>
            <p:ph type="ctrTitle"/>
          </p:nvPr>
        </p:nvSpPr>
        <p:spPr>
          <a:xfrm>
            <a:off x="4155707" y="148970"/>
            <a:ext cx="3797709" cy="676940"/>
          </a:xfrm>
        </p:spPr>
        <p:txBody>
          <a:bodyPr anchor="t"/>
          <a:lstStyle/>
          <a:p>
            <a:pPr algn="ctr"/>
            <a:r>
              <a:rPr lang="en-US" dirty="0" err="1"/>
              <a:t>Willkommen</a:t>
            </a:r>
            <a:r>
              <a:rPr lang="en-US" dirty="0"/>
              <a:t> </a:t>
            </a:r>
            <a:r>
              <a:rPr lang="en-US" dirty="0" err="1"/>
              <a:t>zur</a:t>
            </a:r>
            <a:r>
              <a:rPr lang="en-US" dirty="0"/>
              <a:t> </a:t>
            </a:r>
            <a:endParaRPr lang="de-CH" dirty="0"/>
          </a:p>
        </p:txBody>
      </p:sp>
      <p:sp>
        <p:nvSpPr>
          <p:cNvPr id="4" name="Slide Number Placeholder 3">
            <a:extLst>
              <a:ext uri="{FF2B5EF4-FFF2-40B4-BE49-F238E27FC236}">
                <a16:creationId xmlns:a16="http://schemas.microsoft.com/office/drawing/2014/main" id="{ACF49BE6-3ACB-5E25-3F72-9C9BCE21FF70}"/>
              </a:ext>
            </a:extLst>
          </p:cNvPr>
          <p:cNvSpPr>
            <a:spLocks noGrp="1"/>
          </p:cNvSpPr>
          <p:nvPr>
            <p:ph type="sldNum" sz="quarter" idx="12"/>
          </p:nvPr>
        </p:nvSpPr>
        <p:spPr/>
        <p:txBody>
          <a:bodyPr/>
          <a:lstStyle/>
          <a:p>
            <a:fld id="{5A33CB2A-1702-4C1D-9CC4-8D472D39F19E}" type="slidenum">
              <a:rPr lang="en-US" smtClean="0"/>
              <a:t>2</a:t>
            </a:fld>
            <a:endParaRPr lang="en-US"/>
          </a:p>
        </p:txBody>
      </p:sp>
      <p:sp>
        <p:nvSpPr>
          <p:cNvPr id="7" name="Rectangle 6">
            <a:extLst>
              <a:ext uri="{FF2B5EF4-FFF2-40B4-BE49-F238E27FC236}">
                <a16:creationId xmlns:a16="http://schemas.microsoft.com/office/drawing/2014/main" id="{2F06FFDB-047F-9FDF-4C0F-3167232BCE72}"/>
              </a:ext>
            </a:extLst>
          </p:cNvPr>
          <p:cNvSpPr/>
          <p:nvPr/>
        </p:nvSpPr>
        <p:spPr>
          <a:xfrm>
            <a:off x="10537723" y="0"/>
            <a:ext cx="1654277" cy="112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Picture 5">
            <a:extLst>
              <a:ext uri="{FF2B5EF4-FFF2-40B4-BE49-F238E27FC236}">
                <a16:creationId xmlns:a16="http://schemas.microsoft.com/office/drawing/2014/main" id="{A2DBFA15-82C4-B813-BFAA-63B8B26AB1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2456" y="0"/>
            <a:ext cx="8512459" cy="6858000"/>
          </a:xfrm>
          <a:prstGeom prst="rect">
            <a:avLst/>
          </a:prstGeom>
        </p:spPr>
      </p:pic>
      <p:pic>
        <p:nvPicPr>
          <p:cNvPr id="8" name="Picture 7" descr="A silhouette of a person and person&#10;&#10;AI-generated content may be incorrect.">
            <a:extLst>
              <a:ext uri="{FF2B5EF4-FFF2-40B4-BE49-F238E27FC236}">
                <a16:creationId xmlns:a16="http://schemas.microsoft.com/office/drawing/2014/main" id="{C80CB2CD-2E23-624A-7E37-F55CEED27152}"/>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63381" y="207037"/>
            <a:ext cx="1001480" cy="864000"/>
          </a:xfrm>
          <a:prstGeom prst="rect">
            <a:avLst/>
          </a:prstGeom>
        </p:spPr>
      </p:pic>
      <p:sp>
        <p:nvSpPr>
          <p:cNvPr id="9" name="TextBox 8">
            <a:extLst>
              <a:ext uri="{FF2B5EF4-FFF2-40B4-BE49-F238E27FC236}">
                <a16:creationId xmlns:a16="http://schemas.microsoft.com/office/drawing/2014/main" id="{17FC2A30-EDBF-0E8A-416F-3AAEF3ADC013}"/>
              </a:ext>
            </a:extLst>
          </p:cNvPr>
          <p:cNvSpPr txBox="1"/>
          <p:nvPr/>
        </p:nvSpPr>
        <p:spPr>
          <a:xfrm>
            <a:off x="9987643" y="1054077"/>
            <a:ext cx="1880643" cy="830997"/>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KoMi</a:t>
            </a:r>
            <a:r>
              <a:rPr lang="en-US" sz="2400" dirty="0">
                <a:latin typeface="Arial" panose="020B0604020202020204" pitchFamily="34" charset="0"/>
                <a:cs typeface="Arial" panose="020B0604020202020204" pitchFamily="34" charset="0"/>
              </a:rPr>
              <a:t>-Soirée</a:t>
            </a:r>
          </a:p>
          <a:p>
            <a:pPr algn="ctr"/>
            <a:r>
              <a:rPr lang="en-US" sz="2400" dirty="0">
                <a:latin typeface="Arial" panose="020B0604020202020204" pitchFamily="34" charset="0"/>
                <a:cs typeface="Arial" panose="020B0604020202020204" pitchFamily="34" charset="0"/>
              </a:rPr>
              <a:t>11-2025</a:t>
            </a:r>
          </a:p>
        </p:txBody>
      </p:sp>
    </p:spTree>
    <p:extLst>
      <p:ext uri="{BB962C8B-B14F-4D97-AF65-F5344CB8AC3E}">
        <p14:creationId xmlns:p14="http://schemas.microsoft.com/office/powerpoint/2010/main" val="158054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C210-06E2-A5C8-D1FD-80796E5783D0}"/>
              </a:ext>
            </a:extLst>
          </p:cNvPr>
          <p:cNvSpPr>
            <a:spLocks noGrp="1"/>
          </p:cNvSpPr>
          <p:nvPr>
            <p:ph type="title"/>
          </p:nvPr>
        </p:nvSpPr>
        <p:spPr/>
        <p:txBody>
          <a:bodyPr/>
          <a:lstStyle/>
          <a:p>
            <a:r>
              <a:rPr lang="de-CH" dirty="0"/>
              <a:t>Die Fakten zum Blackout</a:t>
            </a:r>
          </a:p>
        </p:txBody>
      </p:sp>
      <p:sp>
        <p:nvSpPr>
          <p:cNvPr id="3" name="Content Placeholder 2">
            <a:extLst>
              <a:ext uri="{FF2B5EF4-FFF2-40B4-BE49-F238E27FC236}">
                <a16:creationId xmlns:a16="http://schemas.microsoft.com/office/drawing/2014/main" id="{A8BDCF9D-687D-CC95-96C2-BB0A3A0511C0}"/>
              </a:ext>
            </a:extLst>
          </p:cNvPr>
          <p:cNvSpPr>
            <a:spLocks noGrp="1"/>
          </p:cNvSpPr>
          <p:nvPr>
            <p:ph idx="1"/>
          </p:nvPr>
        </p:nvSpPr>
        <p:spPr/>
        <p:txBody>
          <a:bodyPr/>
          <a:lstStyle/>
          <a:p>
            <a:pPr marL="342900" indent="-342900">
              <a:buAutoNum type="arabicPeriod"/>
            </a:pPr>
            <a:r>
              <a:rPr lang="de-CH" dirty="0"/>
              <a:t>Der Stromausfall war keine Sabotage, kein Cyberangriff und keine Reaktion auf Erneuerbare!</a:t>
            </a:r>
          </a:p>
          <a:p>
            <a:pPr marL="342900" indent="-342900" fontAlgn="ctr">
              <a:buFont typeface="+mj-lt"/>
              <a:buAutoNum type="arabicPeriod"/>
            </a:pPr>
            <a:r>
              <a:rPr lang="de-CH" dirty="0"/>
              <a:t>Die Auslöser basieren auf den technischen Gegebenheiten des spanischen Netzes:</a:t>
            </a:r>
          </a:p>
          <a:p>
            <a:pPr lvl="1" fontAlgn="ctr"/>
            <a:r>
              <a:rPr lang="de-CH" dirty="0"/>
              <a:t>Mehrere Kraftwerke und Steuerungssysteme reagierten nicht wie vorgesehen oder verließen das Netz zu früh, </a:t>
            </a:r>
            <a:r>
              <a:rPr lang="de-CH" b="1" dirty="0"/>
              <a:t>was gegen Betriebsvorgaben verstößt</a:t>
            </a:r>
          </a:p>
          <a:p>
            <a:pPr lvl="1" fontAlgn="ctr">
              <a:spcBef>
                <a:spcPts val="300"/>
              </a:spcBef>
            </a:pPr>
            <a:r>
              <a:rPr lang="de-CH" dirty="0"/>
              <a:t>Spanien ist </a:t>
            </a:r>
            <a:r>
              <a:rPr lang="de-CH" b="1" dirty="0"/>
              <a:t>nur schwach an das europäische Netz angebunden</a:t>
            </a:r>
            <a:r>
              <a:rPr lang="de-CH" dirty="0"/>
              <a:t> (wenige Leitungen über die Pyrenäen), damit ist kein Ausgleich nach Aussen möglich</a:t>
            </a:r>
          </a:p>
          <a:p>
            <a:pPr lvl="1" fontAlgn="ctr">
              <a:spcBef>
                <a:spcPts val="300"/>
              </a:spcBef>
            </a:pPr>
            <a:r>
              <a:rPr lang="de-CH" dirty="0"/>
              <a:t>Lange Hochspannungsleitungen mit geringer Belastung wirken </a:t>
            </a:r>
            <a:r>
              <a:rPr lang="de-CH" b="1" dirty="0"/>
              <a:t>destabilisierend</a:t>
            </a:r>
          </a:p>
          <a:p>
            <a:pPr lvl="1" fontAlgn="ctr">
              <a:spcBef>
                <a:spcPts val="300"/>
              </a:spcBef>
            </a:pPr>
            <a:r>
              <a:rPr lang="de-CH" dirty="0"/>
              <a:t>Einige Anlagen hielten sich </a:t>
            </a:r>
            <a:r>
              <a:rPr lang="de-CH" b="1" dirty="0"/>
              <a:t>nicht an technische Grenzwerte</a:t>
            </a:r>
            <a:endParaRPr lang="de-CH" dirty="0"/>
          </a:p>
          <a:p>
            <a:pPr marL="342900" indent="-342900" fontAlgn="ctr">
              <a:buFont typeface="+mj-lt"/>
              <a:buAutoNum type="arabicPeriod"/>
            </a:pPr>
            <a:r>
              <a:rPr lang="de-CH" dirty="0"/>
              <a:t>Und das passierte dann:</a:t>
            </a:r>
          </a:p>
          <a:p>
            <a:pPr lvl="1" fontAlgn="ctr">
              <a:spcBef>
                <a:spcPts val="300"/>
              </a:spcBef>
            </a:pPr>
            <a:r>
              <a:rPr lang="de-CH" dirty="0"/>
              <a:t>Wiederholte </a:t>
            </a:r>
            <a:r>
              <a:rPr lang="de-CH" b="1" dirty="0"/>
              <a:t>Netzfrequenzschwankungen</a:t>
            </a:r>
            <a:r>
              <a:rPr lang="de-CH" dirty="0"/>
              <a:t> (Inter-Area </a:t>
            </a:r>
            <a:r>
              <a:rPr lang="de-CH" dirty="0" err="1"/>
              <a:t>Oscillations</a:t>
            </a:r>
            <a:r>
              <a:rPr lang="de-CH" dirty="0"/>
              <a:t>) belasteten das Stromnetz</a:t>
            </a:r>
          </a:p>
          <a:p>
            <a:pPr lvl="1" fontAlgn="ctr">
              <a:spcBef>
                <a:spcPts val="300"/>
              </a:spcBef>
            </a:pPr>
            <a:r>
              <a:rPr lang="de-CH" b="1" dirty="0"/>
              <a:t>Falsche Reaktionen</a:t>
            </a:r>
            <a:r>
              <a:rPr lang="de-CH" dirty="0"/>
              <a:t> auf diese Schwingungen führten zu Spannungsanstieg</a:t>
            </a:r>
          </a:p>
          <a:p>
            <a:pPr lvl="1" fontAlgn="ctr">
              <a:spcBef>
                <a:spcPts val="300"/>
              </a:spcBef>
            </a:pPr>
            <a:r>
              <a:rPr lang="de-CH" dirty="0"/>
              <a:t>In Folge kam es zur </a:t>
            </a:r>
            <a:r>
              <a:rPr lang="de-CH" b="1" dirty="0"/>
              <a:t>automatischen Trennung</a:t>
            </a:r>
            <a:r>
              <a:rPr lang="de-CH" dirty="0"/>
              <a:t> von Kraftwerken und Netzteilen – ein Totalausfall war nicht mehr aufzuhalten</a:t>
            </a:r>
          </a:p>
          <a:p>
            <a:pPr marL="342900" indent="-342900">
              <a:buAutoNum type="arabicPeriod"/>
            </a:pPr>
            <a:r>
              <a:rPr lang="de-CH" dirty="0"/>
              <a:t>Konsequenzen aus dem «</a:t>
            </a:r>
            <a:r>
              <a:rPr lang="en-US" dirty="0"/>
              <a:t>European Network of Transmission System Operators</a:t>
            </a:r>
            <a:r>
              <a:rPr lang="de-CH" dirty="0"/>
              <a:t>»</a:t>
            </a:r>
            <a:r>
              <a:rPr lang="en-US" dirty="0"/>
              <a:t>-</a:t>
            </a:r>
            <a:r>
              <a:rPr lang="en-US" dirty="0" err="1"/>
              <a:t>Bericht</a:t>
            </a:r>
            <a:r>
              <a:rPr lang="de-CH" dirty="0"/>
              <a:t>: </a:t>
            </a:r>
            <a:br>
              <a:rPr lang="de-CH" dirty="0"/>
            </a:br>
            <a:r>
              <a:rPr lang="de-CH" dirty="0"/>
              <a:t>Strengere Überwachung und Sanktionen, mehr Speicher und mehr Verbindungen zur EU</a:t>
            </a:r>
          </a:p>
        </p:txBody>
      </p:sp>
      <p:sp>
        <p:nvSpPr>
          <p:cNvPr id="4" name="Slide Number Placeholder 3">
            <a:extLst>
              <a:ext uri="{FF2B5EF4-FFF2-40B4-BE49-F238E27FC236}">
                <a16:creationId xmlns:a16="http://schemas.microsoft.com/office/drawing/2014/main" id="{A1D3E113-C342-AFC8-AB59-DECCD79B8162}"/>
              </a:ext>
            </a:extLst>
          </p:cNvPr>
          <p:cNvSpPr>
            <a:spLocks noGrp="1"/>
          </p:cNvSpPr>
          <p:nvPr>
            <p:ph type="sldNum" sz="quarter" idx="12"/>
          </p:nvPr>
        </p:nvSpPr>
        <p:spPr/>
        <p:txBody>
          <a:bodyPr/>
          <a:lstStyle/>
          <a:p>
            <a:fld id="{5A33CB2A-1702-4C1D-9CC4-8D472D39F19E}" type="slidenum">
              <a:rPr lang="en-US" smtClean="0"/>
              <a:t>20</a:t>
            </a:fld>
            <a:endParaRPr lang="en-US"/>
          </a:p>
        </p:txBody>
      </p:sp>
    </p:spTree>
    <p:extLst>
      <p:ext uri="{BB962C8B-B14F-4D97-AF65-F5344CB8AC3E}">
        <p14:creationId xmlns:p14="http://schemas.microsoft.com/office/powerpoint/2010/main" val="2390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75CBACA-A2CA-AA2A-7ADC-CDF90071A7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24442" y="3726180"/>
            <a:ext cx="2323372" cy="1742529"/>
          </a:xfrm>
          <a:prstGeom prst="rect">
            <a:avLst/>
          </a:prstGeom>
        </p:spPr>
      </p:pic>
      <p:sp>
        <p:nvSpPr>
          <p:cNvPr id="2" name="Title 1">
            <a:extLst>
              <a:ext uri="{FF2B5EF4-FFF2-40B4-BE49-F238E27FC236}">
                <a16:creationId xmlns:a16="http://schemas.microsoft.com/office/drawing/2014/main" id="{BAC43145-9CC4-A4BD-4C66-E7587D0ED226}"/>
              </a:ext>
            </a:extLst>
          </p:cNvPr>
          <p:cNvSpPr>
            <a:spLocks noGrp="1"/>
          </p:cNvSpPr>
          <p:nvPr>
            <p:ph type="title"/>
          </p:nvPr>
        </p:nvSpPr>
        <p:spPr/>
        <p:txBody>
          <a:bodyPr/>
          <a:lstStyle/>
          <a:p>
            <a:r>
              <a:rPr lang="de-CH" dirty="0"/>
              <a:t>Die Fakten zu «Dunkelflaute» und Versorgungssicherheit</a:t>
            </a:r>
          </a:p>
        </p:txBody>
      </p:sp>
      <p:sp>
        <p:nvSpPr>
          <p:cNvPr id="3" name="Content Placeholder 2">
            <a:extLst>
              <a:ext uri="{FF2B5EF4-FFF2-40B4-BE49-F238E27FC236}">
                <a16:creationId xmlns:a16="http://schemas.microsoft.com/office/drawing/2014/main" id="{5AFFA99D-5FCA-45CD-65EA-C52A14B0A6FF}"/>
              </a:ext>
            </a:extLst>
          </p:cNvPr>
          <p:cNvSpPr>
            <a:spLocks noGrp="1"/>
          </p:cNvSpPr>
          <p:nvPr>
            <p:ph idx="1"/>
          </p:nvPr>
        </p:nvSpPr>
        <p:spPr>
          <a:xfrm>
            <a:off x="516098" y="1093305"/>
            <a:ext cx="11413491" cy="2449995"/>
          </a:xfrm>
        </p:spPr>
        <p:txBody>
          <a:bodyPr/>
          <a:lstStyle/>
          <a:p>
            <a:pPr marL="342900" indent="-342900">
              <a:buAutoNum type="arabicPeriod"/>
            </a:pPr>
            <a:r>
              <a:rPr lang="de-CH" dirty="0"/>
              <a:t>Blackouts sind </a:t>
            </a:r>
            <a:r>
              <a:rPr lang="de-CH" b="1" dirty="0"/>
              <a:t>extrem selten</a:t>
            </a:r>
          </a:p>
          <a:p>
            <a:pPr marL="342900" indent="-342900">
              <a:buAutoNum type="arabicPeriod"/>
            </a:pPr>
            <a:r>
              <a:rPr lang="de-CH" dirty="0"/>
              <a:t>Die Netze in D und CH sind </a:t>
            </a:r>
            <a:r>
              <a:rPr lang="de-CH" b="1" dirty="0"/>
              <a:t>extrem stabil </a:t>
            </a:r>
            <a:r>
              <a:rPr lang="de-CH" dirty="0"/>
              <a:t>(CH weniger als 20min Unterbruch pro Jahr, D 13min)</a:t>
            </a:r>
          </a:p>
          <a:p>
            <a:pPr marL="342900" indent="-342900">
              <a:buAutoNum type="arabicPeriod"/>
            </a:pPr>
            <a:r>
              <a:rPr lang="de-CH" dirty="0"/>
              <a:t>«Dunkelflauten» (keine Sonne, kein Wind) über 48h gibt es nur 2x im Jahr pro Land. Im EU-Verbund somit irrelevant weil regional beschränkt.</a:t>
            </a:r>
          </a:p>
          <a:p>
            <a:pPr marL="342900" indent="-342900">
              <a:buAutoNum type="arabicPeriod"/>
            </a:pPr>
            <a:r>
              <a:rPr lang="de-CH" b="1" dirty="0"/>
              <a:t>Speicher- und Netzausbau</a:t>
            </a:r>
            <a:r>
              <a:rPr lang="de-CH" dirty="0"/>
              <a:t> ist der Schlüssel – Batterien nehmen immer mehr den Platz von Reserve-Kraftwerken ein. Es ist überraschend, was schon existiert und was von den Energieversorgern gebaut wird:</a:t>
            </a:r>
          </a:p>
        </p:txBody>
      </p:sp>
      <p:sp>
        <p:nvSpPr>
          <p:cNvPr id="4" name="Slide Number Placeholder 3">
            <a:extLst>
              <a:ext uri="{FF2B5EF4-FFF2-40B4-BE49-F238E27FC236}">
                <a16:creationId xmlns:a16="http://schemas.microsoft.com/office/drawing/2014/main" id="{4C7B491E-03FA-4089-71A9-4FFAFC0B9FCC}"/>
              </a:ext>
            </a:extLst>
          </p:cNvPr>
          <p:cNvSpPr>
            <a:spLocks noGrp="1"/>
          </p:cNvSpPr>
          <p:nvPr>
            <p:ph type="sldNum" sz="quarter" idx="12"/>
          </p:nvPr>
        </p:nvSpPr>
        <p:spPr/>
        <p:txBody>
          <a:bodyPr/>
          <a:lstStyle/>
          <a:p>
            <a:fld id="{5A33CB2A-1702-4C1D-9CC4-8D472D39F19E}" type="slidenum">
              <a:rPr lang="en-US" smtClean="0"/>
              <a:t>21</a:t>
            </a:fld>
            <a:endParaRPr lang="en-US"/>
          </a:p>
        </p:txBody>
      </p:sp>
      <p:pic>
        <p:nvPicPr>
          <p:cNvPr id="1026" name="Picture 2" descr="Batteriespeicheranlage aus der Luft">
            <a:extLst>
              <a:ext uri="{FF2B5EF4-FFF2-40B4-BE49-F238E27FC236}">
                <a16:creationId xmlns:a16="http://schemas.microsoft.com/office/drawing/2014/main" id="{25B81907-B71F-7251-01F7-D596587719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499" y="3726181"/>
            <a:ext cx="3103302" cy="1747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E1E40D-6565-3C5D-EF6A-36CE561EF958}"/>
              </a:ext>
            </a:extLst>
          </p:cNvPr>
          <p:cNvSpPr txBox="1"/>
          <p:nvPr/>
        </p:nvSpPr>
        <p:spPr>
          <a:xfrm>
            <a:off x="551499" y="5482314"/>
            <a:ext cx="3316934" cy="1323439"/>
          </a:xfrm>
          <a:prstGeom prst="rect">
            <a:avLst/>
          </a:prstGeom>
          <a:noFill/>
        </p:spPr>
        <p:txBody>
          <a:bodyPr wrap="none" rtlCol="0">
            <a:spAutoFit/>
          </a:bodyPr>
          <a:lstStyle/>
          <a:p>
            <a:r>
              <a:rPr lang="de-CH" sz="1600" i="1" dirty="0"/>
              <a:t>Die weltweit Grössten:</a:t>
            </a:r>
          </a:p>
          <a:p>
            <a:r>
              <a:rPr lang="de-CH" sz="1600" i="1" dirty="0"/>
              <a:t>USA 1’300 MW bei 3’300 MWh</a:t>
            </a:r>
          </a:p>
          <a:p>
            <a:r>
              <a:rPr lang="de-CH" sz="1600" i="1" dirty="0"/>
              <a:t>USA 750 MW bei 3’000 MWh</a:t>
            </a:r>
          </a:p>
          <a:p>
            <a:r>
              <a:rPr lang="de-CH" sz="1600" i="1" dirty="0"/>
              <a:t>USA 409 MW bei 900 MWh</a:t>
            </a:r>
          </a:p>
          <a:p>
            <a:r>
              <a:rPr lang="de-CH" sz="1600" i="1" dirty="0"/>
              <a:t>Australien 300 MW bei 450 MWh</a:t>
            </a:r>
          </a:p>
        </p:txBody>
      </p:sp>
      <p:pic>
        <p:nvPicPr>
          <p:cNvPr id="7" name="Picture 6">
            <a:extLst>
              <a:ext uri="{FF2B5EF4-FFF2-40B4-BE49-F238E27FC236}">
                <a16:creationId xmlns:a16="http://schemas.microsoft.com/office/drawing/2014/main" id="{66BC4307-A578-6180-F8D1-DF90254931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6700" y="3726181"/>
            <a:ext cx="3103302" cy="1742529"/>
          </a:xfrm>
          <a:prstGeom prst="rect">
            <a:avLst/>
          </a:prstGeom>
        </p:spPr>
      </p:pic>
      <p:sp>
        <p:nvSpPr>
          <p:cNvPr id="8" name="TextBox 7">
            <a:extLst>
              <a:ext uri="{FF2B5EF4-FFF2-40B4-BE49-F238E27FC236}">
                <a16:creationId xmlns:a16="http://schemas.microsoft.com/office/drawing/2014/main" id="{28CB28D8-8ED6-1467-A3A4-CACC352B6BD1}"/>
              </a:ext>
            </a:extLst>
          </p:cNvPr>
          <p:cNvSpPr txBox="1"/>
          <p:nvPr/>
        </p:nvSpPr>
        <p:spPr>
          <a:xfrm>
            <a:off x="4076700" y="5493139"/>
            <a:ext cx="2986715" cy="1077218"/>
          </a:xfrm>
          <a:prstGeom prst="rect">
            <a:avLst/>
          </a:prstGeom>
          <a:noFill/>
        </p:spPr>
        <p:txBody>
          <a:bodyPr wrap="none" rtlCol="0">
            <a:spAutoFit/>
          </a:bodyPr>
          <a:lstStyle/>
          <a:p>
            <a:r>
              <a:rPr lang="de-CH" sz="1600" i="1" dirty="0"/>
              <a:t>2025 sind in Deutschland</a:t>
            </a:r>
          </a:p>
          <a:p>
            <a:r>
              <a:rPr lang="de-CH" sz="1600" i="1" dirty="0"/>
              <a:t>15’000 MW bei 22’000 MWh</a:t>
            </a:r>
            <a:br>
              <a:rPr lang="de-CH" sz="1600" i="1" dirty="0"/>
            </a:br>
            <a:r>
              <a:rPr lang="de-CH" sz="1600" i="1" dirty="0"/>
              <a:t>installiert. 2018 waren es erst </a:t>
            </a:r>
            <a:br>
              <a:rPr lang="de-CH" sz="1600" i="1" dirty="0"/>
            </a:br>
            <a:r>
              <a:rPr lang="de-CH" sz="1600" i="1" dirty="0"/>
              <a:t>700 MW bei 1’000 MWh.</a:t>
            </a:r>
          </a:p>
        </p:txBody>
      </p:sp>
      <p:pic>
        <p:nvPicPr>
          <p:cNvPr id="10" name="Picture 9">
            <a:extLst>
              <a:ext uri="{FF2B5EF4-FFF2-40B4-BE49-F238E27FC236}">
                <a16:creationId xmlns:a16="http://schemas.microsoft.com/office/drawing/2014/main" id="{266C75F9-7DBE-F326-AD57-605A998681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9041" y="3727809"/>
            <a:ext cx="2339340" cy="1754505"/>
          </a:xfrm>
          <a:prstGeom prst="rect">
            <a:avLst/>
          </a:prstGeom>
        </p:spPr>
      </p:pic>
      <p:sp>
        <p:nvSpPr>
          <p:cNvPr id="11" name="TextBox 10">
            <a:extLst>
              <a:ext uri="{FF2B5EF4-FFF2-40B4-BE49-F238E27FC236}">
                <a16:creationId xmlns:a16="http://schemas.microsoft.com/office/drawing/2014/main" id="{CAA55895-5208-8AC9-3D56-0E880AC4FB45}"/>
              </a:ext>
            </a:extLst>
          </p:cNvPr>
          <p:cNvSpPr txBox="1"/>
          <p:nvPr/>
        </p:nvSpPr>
        <p:spPr>
          <a:xfrm>
            <a:off x="7876221" y="5482314"/>
            <a:ext cx="3924472" cy="1569660"/>
          </a:xfrm>
          <a:prstGeom prst="rect">
            <a:avLst/>
          </a:prstGeom>
          <a:noFill/>
        </p:spPr>
        <p:txBody>
          <a:bodyPr wrap="none" rtlCol="0">
            <a:spAutoFit/>
          </a:bodyPr>
          <a:lstStyle/>
          <a:p>
            <a:r>
              <a:rPr lang="de-CH" sz="1600" i="1" dirty="0"/>
              <a:t>In CH sind </a:t>
            </a:r>
            <a:r>
              <a:rPr lang="de-CH" sz="1600" b="1" i="1" dirty="0"/>
              <a:t>22</a:t>
            </a:r>
            <a:r>
              <a:rPr lang="de-CH" sz="1600" i="1" dirty="0"/>
              <a:t> Batteriespeicher </a:t>
            </a:r>
            <a:br>
              <a:rPr lang="de-CH" sz="1600" i="1" dirty="0"/>
            </a:br>
            <a:r>
              <a:rPr lang="de-CH" sz="1600" i="1" dirty="0"/>
              <a:t>mit 200 MW bei 300 MWh</a:t>
            </a:r>
          </a:p>
          <a:p>
            <a:r>
              <a:rPr lang="de-CH" sz="1600" i="1" dirty="0"/>
              <a:t>2028 kommen 400 MW bei 500 MWh</a:t>
            </a:r>
          </a:p>
          <a:p>
            <a:endParaRPr lang="de-CH" sz="1600" i="1" dirty="0"/>
          </a:p>
          <a:p>
            <a:r>
              <a:rPr lang="de-CH" sz="1600" i="1" dirty="0"/>
              <a:t>PLUS 16’000 MW aus Wasserspeichern</a:t>
            </a:r>
          </a:p>
          <a:p>
            <a:endParaRPr lang="de-CH" sz="1600" i="1" dirty="0"/>
          </a:p>
        </p:txBody>
      </p:sp>
      <p:pic>
        <p:nvPicPr>
          <p:cNvPr id="13" name="Picture 12">
            <a:extLst>
              <a:ext uri="{FF2B5EF4-FFF2-40B4-BE49-F238E27FC236}">
                <a16:creationId xmlns:a16="http://schemas.microsoft.com/office/drawing/2014/main" id="{14D0617C-0CC7-B841-FE34-8D0BD83694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58494" y="3852600"/>
            <a:ext cx="1504921" cy="1504921"/>
          </a:xfrm>
          <a:prstGeom prst="rect">
            <a:avLst/>
          </a:prstGeom>
        </p:spPr>
      </p:pic>
      <p:sp>
        <p:nvSpPr>
          <p:cNvPr id="14" name="TextBox 13">
            <a:extLst>
              <a:ext uri="{FF2B5EF4-FFF2-40B4-BE49-F238E27FC236}">
                <a16:creationId xmlns:a16="http://schemas.microsoft.com/office/drawing/2014/main" id="{78AB83C5-AC49-A991-10A6-5B1858EA1902}"/>
              </a:ext>
            </a:extLst>
          </p:cNvPr>
          <p:cNvSpPr txBox="1"/>
          <p:nvPr/>
        </p:nvSpPr>
        <p:spPr>
          <a:xfrm>
            <a:off x="4168594" y="3954645"/>
            <a:ext cx="1499128" cy="1569660"/>
          </a:xfrm>
          <a:prstGeom prst="rect">
            <a:avLst/>
          </a:prstGeom>
          <a:noFill/>
        </p:spPr>
        <p:txBody>
          <a:bodyPr wrap="none" rtlCol="0">
            <a:spAutoFit/>
          </a:bodyPr>
          <a:lstStyle/>
          <a:p>
            <a:r>
              <a:rPr lang="de-CH" sz="9600" b="1" dirty="0"/>
              <a:t>15</a:t>
            </a:r>
            <a:endParaRPr lang="de-CH" b="1" dirty="0"/>
          </a:p>
        </p:txBody>
      </p:sp>
      <p:pic>
        <p:nvPicPr>
          <p:cNvPr id="15" name="Picture 14">
            <a:extLst>
              <a:ext uri="{FF2B5EF4-FFF2-40B4-BE49-F238E27FC236}">
                <a16:creationId xmlns:a16="http://schemas.microsoft.com/office/drawing/2014/main" id="{6E9046E6-DF6D-BC3C-2413-D0CA7DD185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8780" y="3852600"/>
            <a:ext cx="1504921" cy="1504921"/>
          </a:xfrm>
          <a:prstGeom prst="rect">
            <a:avLst/>
          </a:prstGeom>
        </p:spPr>
      </p:pic>
      <p:sp>
        <p:nvSpPr>
          <p:cNvPr id="16" name="TextBox 15">
            <a:extLst>
              <a:ext uri="{FF2B5EF4-FFF2-40B4-BE49-F238E27FC236}">
                <a16:creationId xmlns:a16="http://schemas.microsoft.com/office/drawing/2014/main" id="{EEAD9734-3C4D-923D-D53B-204A820D5909}"/>
              </a:ext>
            </a:extLst>
          </p:cNvPr>
          <p:cNvSpPr txBox="1"/>
          <p:nvPr/>
        </p:nvSpPr>
        <p:spPr>
          <a:xfrm>
            <a:off x="7271896" y="3954645"/>
            <a:ext cx="2098651" cy="1569660"/>
          </a:xfrm>
          <a:prstGeom prst="rect">
            <a:avLst/>
          </a:prstGeom>
          <a:noFill/>
        </p:spPr>
        <p:txBody>
          <a:bodyPr wrap="none" rtlCol="0">
            <a:spAutoFit/>
          </a:bodyPr>
          <a:lstStyle/>
          <a:p>
            <a:r>
              <a:rPr lang="de-CH" sz="9600" b="1" dirty="0"/>
              <a:t>0.2</a:t>
            </a:r>
            <a:endParaRPr lang="de-CH" b="1" dirty="0"/>
          </a:p>
        </p:txBody>
      </p:sp>
      <p:sp>
        <p:nvSpPr>
          <p:cNvPr id="19" name="TextBox 18">
            <a:extLst>
              <a:ext uri="{FF2B5EF4-FFF2-40B4-BE49-F238E27FC236}">
                <a16:creationId xmlns:a16="http://schemas.microsoft.com/office/drawing/2014/main" id="{0F85B2AC-68A3-C5C3-DC92-38D12F1B2570}"/>
              </a:ext>
            </a:extLst>
          </p:cNvPr>
          <p:cNvSpPr txBox="1"/>
          <p:nvPr/>
        </p:nvSpPr>
        <p:spPr>
          <a:xfrm>
            <a:off x="10529175" y="3954645"/>
            <a:ext cx="1527982" cy="1569660"/>
          </a:xfrm>
          <a:prstGeom prst="rect">
            <a:avLst/>
          </a:prstGeom>
          <a:noFill/>
        </p:spPr>
        <p:txBody>
          <a:bodyPr wrap="none" rtlCol="0">
            <a:spAutoFit/>
          </a:bodyPr>
          <a:lstStyle/>
          <a:p>
            <a:r>
              <a:rPr lang="de-CH" sz="9600" b="1" dirty="0"/>
              <a:t>16</a:t>
            </a:r>
            <a:endParaRPr lang="de-CH" b="1" dirty="0"/>
          </a:p>
        </p:txBody>
      </p:sp>
    </p:spTree>
    <p:extLst>
      <p:ext uri="{BB962C8B-B14F-4D97-AF65-F5344CB8AC3E}">
        <p14:creationId xmlns:p14="http://schemas.microsoft.com/office/powerpoint/2010/main" val="321123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 calcmode="lin" valueType="num">
                                      <p:cBhvr additive="base">
                                        <p:cTn id="4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
                                            <p:txEl>
                                              <p:pRg st="3" end="3"/>
                                            </p:txEl>
                                          </p:spTgt>
                                        </p:tgtEl>
                                        <p:attrNameLst>
                                          <p:attrName>style.visibility</p:attrName>
                                        </p:attrNameLst>
                                      </p:cBhvr>
                                      <p:to>
                                        <p:strVal val="visible"/>
                                      </p:to>
                                    </p:set>
                                    <p:anim calcmode="lin" valueType="num">
                                      <p:cBhvr additive="base">
                                        <p:cTn id="5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4C8C-E2A8-5B21-9B15-6EC78A79F7BA}"/>
              </a:ext>
            </a:extLst>
          </p:cNvPr>
          <p:cNvSpPr>
            <a:spLocks noGrp="1"/>
          </p:cNvSpPr>
          <p:nvPr>
            <p:ph type="title"/>
          </p:nvPr>
        </p:nvSpPr>
        <p:spPr/>
        <p:txBody>
          <a:bodyPr/>
          <a:lstStyle/>
          <a:p>
            <a:r>
              <a:rPr lang="de-CH" dirty="0"/>
              <a:t>Was lernen wir daraus?</a:t>
            </a:r>
          </a:p>
        </p:txBody>
      </p:sp>
      <p:sp>
        <p:nvSpPr>
          <p:cNvPr id="3" name="Content Placeholder 2">
            <a:extLst>
              <a:ext uri="{FF2B5EF4-FFF2-40B4-BE49-F238E27FC236}">
                <a16:creationId xmlns:a16="http://schemas.microsoft.com/office/drawing/2014/main" id="{D194A113-4D7A-7954-4F87-31C48C24A171}"/>
              </a:ext>
            </a:extLst>
          </p:cNvPr>
          <p:cNvSpPr>
            <a:spLocks noGrp="1"/>
          </p:cNvSpPr>
          <p:nvPr>
            <p:ph idx="1"/>
          </p:nvPr>
        </p:nvSpPr>
        <p:spPr>
          <a:xfrm>
            <a:off x="516099" y="1093305"/>
            <a:ext cx="6761002" cy="5220684"/>
          </a:xfrm>
        </p:spPr>
        <p:txBody>
          <a:bodyPr/>
          <a:lstStyle/>
          <a:p>
            <a:r>
              <a:rPr lang="de-CH" dirty="0"/>
              <a:t>Wie der «Anhalter durch die Galaxis» bereits sagt: </a:t>
            </a:r>
            <a:r>
              <a:rPr lang="de-CH" b="1" dirty="0"/>
              <a:t>KEIN PANIK!</a:t>
            </a:r>
          </a:p>
          <a:p>
            <a:r>
              <a:rPr lang="de-CH" dirty="0"/>
              <a:t>Die Netze in D und CH sind </a:t>
            </a:r>
            <a:r>
              <a:rPr lang="de-CH" b="1" dirty="0"/>
              <a:t>extrem stabil </a:t>
            </a:r>
            <a:r>
              <a:rPr lang="de-CH" dirty="0"/>
              <a:t>und durch die Vernetzung abgesichert. Darin sieht man die </a:t>
            </a:r>
            <a:r>
              <a:rPr lang="de-CH" b="1" dirty="0"/>
              <a:t>Bedeutung der Vernetzung </a:t>
            </a:r>
            <a:r>
              <a:rPr lang="de-CH" dirty="0"/>
              <a:t>mit den Nachbarländern der EU! (siehe Stromabkommen)</a:t>
            </a:r>
          </a:p>
          <a:p>
            <a:r>
              <a:rPr lang="de-CH" b="1" dirty="0"/>
              <a:t>Batteriespeicher</a:t>
            </a:r>
            <a:r>
              <a:rPr lang="de-CH" dirty="0"/>
              <a:t> gelten als </a:t>
            </a:r>
            <a:r>
              <a:rPr lang="de-CH" b="1" dirty="0"/>
              <a:t>Schlüsseltechnologie</a:t>
            </a:r>
            <a:r>
              <a:rPr lang="de-CH" dirty="0"/>
              <a:t> für zukünftige Netzstabilität und Ersatz für konventionelle Reservekraftwerke</a:t>
            </a:r>
          </a:p>
          <a:p>
            <a:r>
              <a:rPr lang="de-CH" dirty="0"/>
              <a:t>Erneuerbare Energien sind für die Netze herausfordernd doch kein echtes Problem und der Speicher-Ausbau ist im Gange.</a:t>
            </a:r>
            <a:br>
              <a:rPr lang="de-CH" dirty="0"/>
            </a:br>
            <a:r>
              <a:rPr lang="de-CH" dirty="0"/>
              <a:t>Zukunft: Lokale Kleinspeicher im Elektro-Fahrzeug</a:t>
            </a:r>
          </a:p>
          <a:p>
            <a:r>
              <a:rPr lang="de-CH" dirty="0"/>
              <a:t>Ein bisher wenig beachteter Aspekt: </a:t>
            </a:r>
            <a:br>
              <a:rPr lang="de-CH" dirty="0"/>
            </a:br>
            <a:r>
              <a:rPr lang="de-CH" dirty="0"/>
              <a:t>Je mehr Smart-Meter-Stromzähler, desto grösser die Angriffsfläche für Cyber-Attacken auf diese (z.B. Abschaltung </a:t>
            </a:r>
            <a:br>
              <a:rPr lang="de-CH" dirty="0"/>
            </a:br>
            <a:r>
              <a:rPr lang="de-CH" dirty="0"/>
              <a:t>oder Begrenzungen im Zähler aktivieren)</a:t>
            </a:r>
          </a:p>
        </p:txBody>
      </p:sp>
      <p:sp>
        <p:nvSpPr>
          <p:cNvPr id="4" name="Slide Number Placeholder 3">
            <a:extLst>
              <a:ext uri="{FF2B5EF4-FFF2-40B4-BE49-F238E27FC236}">
                <a16:creationId xmlns:a16="http://schemas.microsoft.com/office/drawing/2014/main" id="{122C8043-0B05-92E5-9B91-243AFEC7F095}"/>
              </a:ext>
            </a:extLst>
          </p:cNvPr>
          <p:cNvSpPr>
            <a:spLocks noGrp="1"/>
          </p:cNvSpPr>
          <p:nvPr>
            <p:ph type="sldNum" sz="quarter" idx="12"/>
          </p:nvPr>
        </p:nvSpPr>
        <p:spPr/>
        <p:txBody>
          <a:bodyPr/>
          <a:lstStyle/>
          <a:p>
            <a:fld id="{5A33CB2A-1702-4C1D-9CC4-8D472D39F19E}" type="slidenum">
              <a:rPr lang="en-US" smtClean="0"/>
              <a:t>22</a:t>
            </a:fld>
            <a:endParaRPr lang="en-US"/>
          </a:p>
        </p:txBody>
      </p:sp>
      <p:pic>
        <p:nvPicPr>
          <p:cNvPr id="6" name="Picture 5">
            <a:extLst>
              <a:ext uri="{FF2B5EF4-FFF2-40B4-BE49-F238E27FC236}">
                <a16:creationId xmlns:a16="http://schemas.microsoft.com/office/drawing/2014/main" id="{F60B457A-41A4-9904-3505-D99FA10909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43749" y="1737360"/>
            <a:ext cx="4898571" cy="2743200"/>
          </a:xfrm>
          <a:prstGeom prst="rect">
            <a:avLst/>
          </a:prstGeom>
        </p:spPr>
      </p:pic>
      <p:pic>
        <p:nvPicPr>
          <p:cNvPr id="8" name="Picture 7">
            <a:extLst>
              <a:ext uri="{FF2B5EF4-FFF2-40B4-BE49-F238E27FC236}">
                <a16:creationId xmlns:a16="http://schemas.microsoft.com/office/drawing/2014/main" id="{5A7326E3-71E4-4930-2CAF-C66F1DB0F5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43749" y="5279893"/>
            <a:ext cx="1733281" cy="1325880"/>
          </a:xfrm>
          <a:prstGeom prst="rect">
            <a:avLst/>
          </a:prstGeom>
        </p:spPr>
      </p:pic>
      <p:sp>
        <p:nvSpPr>
          <p:cNvPr id="5" name="Rectangle: Rounded Corners 4">
            <a:extLst>
              <a:ext uri="{FF2B5EF4-FFF2-40B4-BE49-F238E27FC236}">
                <a16:creationId xmlns:a16="http://schemas.microsoft.com/office/drawing/2014/main" id="{3FD1722D-3FFF-4718-3EAF-35F431A1E404}"/>
              </a:ext>
            </a:extLst>
          </p:cNvPr>
          <p:cNvSpPr/>
          <p:nvPr/>
        </p:nvSpPr>
        <p:spPr>
          <a:xfrm>
            <a:off x="9059221" y="5279893"/>
            <a:ext cx="2706866" cy="132588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dirty="0"/>
              <a:t>Cybersicherheit bei der Entwicklung dieser Zähler wird immer wichtiger!</a:t>
            </a:r>
          </a:p>
        </p:txBody>
      </p:sp>
    </p:spTree>
    <p:extLst>
      <p:ext uri="{BB962C8B-B14F-4D97-AF65-F5344CB8AC3E}">
        <p14:creationId xmlns:p14="http://schemas.microsoft.com/office/powerpoint/2010/main" val="427712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C07A-2AC6-2297-962E-51D46371AF19}"/>
              </a:ext>
            </a:extLst>
          </p:cNvPr>
          <p:cNvSpPr>
            <a:spLocks noGrp="1"/>
          </p:cNvSpPr>
          <p:nvPr>
            <p:ph type="title"/>
          </p:nvPr>
        </p:nvSpPr>
        <p:spPr/>
        <p:txBody>
          <a:bodyPr/>
          <a:lstStyle/>
          <a:p>
            <a:r>
              <a:rPr lang="en-US" dirty="0"/>
              <a:t>Pause</a:t>
            </a:r>
            <a:endParaRPr lang="de-CH" dirty="0"/>
          </a:p>
        </p:txBody>
      </p:sp>
      <p:pic>
        <p:nvPicPr>
          <p:cNvPr id="6" name="Content Placeholder 5" descr="A clock with a blue and black text&#10;&#10;AI-generated content may be incorrect.">
            <a:extLst>
              <a:ext uri="{FF2B5EF4-FFF2-40B4-BE49-F238E27FC236}">
                <a16:creationId xmlns:a16="http://schemas.microsoft.com/office/drawing/2014/main" id="{6F686272-8A81-1E2D-7A39-2078A7AB3B1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l="67704"/>
          <a:stretch/>
        </p:blipFill>
        <p:spPr>
          <a:xfrm>
            <a:off x="4191785" y="723023"/>
            <a:ext cx="3808430" cy="3825881"/>
          </a:xfrm>
        </p:spPr>
      </p:pic>
      <p:sp>
        <p:nvSpPr>
          <p:cNvPr id="4" name="Slide Number Placeholder 3">
            <a:extLst>
              <a:ext uri="{FF2B5EF4-FFF2-40B4-BE49-F238E27FC236}">
                <a16:creationId xmlns:a16="http://schemas.microsoft.com/office/drawing/2014/main" id="{E8282991-17ED-8601-F3BC-B7F179D3876B}"/>
              </a:ext>
            </a:extLst>
          </p:cNvPr>
          <p:cNvSpPr>
            <a:spLocks noGrp="1"/>
          </p:cNvSpPr>
          <p:nvPr>
            <p:ph type="sldNum" sz="quarter" idx="12"/>
          </p:nvPr>
        </p:nvSpPr>
        <p:spPr/>
        <p:txBody>
          <a:bodyPr/>
          <a:lstStyle/>
          <a:p>
            <a:fld id="{5A33CB2A-1702-4C1D-9CC4-8D472D39F19E}" type="slidenum">
              <a:rPr lang="en-US" smtClean="0"/>
              <a:t>23</a:t>
            </a:fld>
            <a:endParaRPr lang="en-US"/>
          </a:p>
        </p:txBody>
      </p:sp>
      <p:pic>
        <p:nvPicPr>
          <p:cNvPr id="10" name="Picture 9">
            <a:extLst>
              <a:ext uri="{FF2B5EF4-FFF2-40B4-BE49-F238E27FC236}">
                <a16:creationId xmlns:a16="http://schemas.microsoft.com/office/drawing/2014/main" id="{4F822FB6-A5A0-A844-F673-AEE4E60603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764" y="4499213"/>
            <a:ext cx="10821724" cy="2026222"/>
          </a:xfrm>
          <a:prstGeom prst="rect">
            <a:avLst/>
          </a:prstGeom>
        </p:spPr>
      </p:pic>
    </p:spTree>
    <p:extLst>
      <p:ext uri="{BB962C8B-B14F-4D97-AF65-F5344CB8AC3E}">
        <p14:creationId xmlns:p14="http://schemas.microsoft.com/office/powerpoint/2010/main" val="1968085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C33BC2-9504-4582-FD36-7EFA397A352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9" y="0"/>
            <a:ext cx="12272757" cy="6858000"/>
          </a:xfrm>
          <a:prstGeom prst="rect">
            <a:avLst/>
          </a:prstGeo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877261" y="342871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751782" y="6034208"/>
            <a:ext cx="4932660"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DARKNET</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7031421" y="3869205"/>
            <a:ext cx="4718669"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tabLst>
                <a:tab pos="1255713" algn="l"/>
              </a:tabLst>
            </a:pPr>
            <a:r>
              <a:rPr lang="de-CH" sz="3200" dirty="0"/>
              <a:t>Was ist das?</a:t>
            </a:r>
          </a:p>
        </p:txBody>
      </p:sp>
    </p:spTree>
    <p:extLst>
      <p:ext uri="{BB962C8B-B14F-4D97-AF65-F5344CB8AC3E}">
        <p14:creationId xmlns:p14="http://schemas.microsoft.com/office/powerpoint/2010/main" val="1218393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3CDEF-25B9-E0CF-8953-90F18A51F4E9}"/>
              </a:ext>
            </a:extLst>
          </p:cNvPr>
          <p:cNvSpPr>
            <a:spLocks noGrp="1"/>
          </p:cNvSpPr>
          <p:nvPr>
            <p:ph type="title"/>
          </p:nvPr>
        </p:nvSpPr>
        <p:spPr/>
        <p:txBody>
          <a:bodyPr/>
          <a:lstStyle/>
          <a:p>
            <a:r>
              <a:rPr lang="de-CH" dirty="0"/>
              <a:t>Schlagworte</a:t>
            </a:r>
          </a:p>
        </p:txBody>
      </p:sp>
      <p:sp>
        <p:nvSpPr>
          <p:cNvPr id="3" name="Content Placeholder 2">
            <a:extLst>
              <a:ext uri="{FF2B5EF4-FFF2-40B4-BE49-F238E27FC236}">
                <a16:creationId xmlns:a16="http://schemas.microsoft.com/office/drawing/2014/main" id="{2BA038E9-7F63-342D-7C80-61245634CD8B}"/>
              </a:ext>
            </a:extLst>
          </p:cNvPr>
          <p:cNvSpPr>
            <a:spLocks noGrp="1"/>
          </p:cNvSpPr>
          <p:nvPr>
            <p:ph idx="1"/>
          </p:nvPr>
        </p:nvSpPr>
        <p:spPr>
          <a:xfrm>
            <a:off x="516099" y="1093305"/>
            <a:ext cx="2577621" cy="1779435"/>
          </a:xfrm>
        </p:spPr>
        <p:txBody>
          <a:bodyPr/>
          <a:lstStyle/>
          <a:p>
            <a:r>
              <a:rPr lang="de-CH" dirty="0"/>
              <a:t>Nachrichten zum Thema Darknet malen ein düsteres Bild des Verbrechens, das an jeder Ecke lauert.</a:t>
            </a:r>
          </a:p>
        </p:txBody>
      </p:sp>
      <p:sp>
        <p:nvSpPr>
          <p:cNvPr id="4" name="Slide Number Placeholder 3">
            <a:extLst>
              <a:ext uri="{FF2B5EF4-FFF2-40B4-BE49-F238E27FC236}">
                <a16:creationId xmlns:a16="http://schemas.microsoft.com/office/drawing/2014/main" id="{C7E286D1-8BC7-E0EC-551E-1C871D7C2AEC}"/>
              </a:ext>
            </a:extLst>
          </p:cNvPr>
          <p:cNvSpPr>
            <a:spLocks noGrp="1"/>
          </p:cNvSpPr>
          <p:nvPr>
            <p:ph type="sldNum" sz="quarter" idx="12"/>
          </p:nvPr>
        </p:nvSpPr>
        <p:spPr/>
        <p:txBody>
          <a:bodyPr/>
          <a:lstStyle/>
          <a:p>
            <a:fld id="{5A33CB2A-1702-4C1D-9CC4-8D472D39F19E}" type="slidenum">
              <a:rPr lang="en-US" smtClean="0"/>
              <a:t>25</a:t>
            </a:fld>
            <a:endParaRPr lang="en-US"/>
          </a:p>
        </p:txBody>
      </p:sp>
      <p:pic>
        <p:nvPicPr>
          <p:cNvPr id="6" name="Picture 5">
            <a:extLst>
              <a:ext uri="{FF2B5EF4-FFF2-40B4-BE49-F238E27FC236}">
                <a16:creationId xmlns:a16="http://schemas.microsoft.com/office/drawing/2014/main" id="{5448177C-3A66-66B4-261A-0C46AEE415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966" y="640080"/>
            <a:ext cx="5710067" cy="5705596"/>
          </a:xfrm>
          <a:prstGeom prst="rect">
            <a:avLst/>
          </a:prstGeom>
        </p:spPr>
      </p:pic>
      <p:pic>
        <p:nvPicPr>
          <p:cNvPr id="8" name="Picture 7">
            <a:extLst>
              <a:ext uri="{FF2B5EF4-FFF2-40B4-BE49-F238E27FC236}">
                <a16:creationId xmlns:a16="http://schemas.microsoft.com/office/drawing/2014/main" id="{13FAE9BE-D45E-A450-8CAC-C21E58148AA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9600" y="2948940"/>
            <a:ext cx="2171700" cy="3383925"/>
          </a:xfrm>
          <a:prstGeom prst="rect">
            <a:avLst/>
          </a:prstGeom>
        </p:spPr>
      </p:pic>
      <p:sp>
        <p:nvSpPr>
          <p:cNvPr id="9" name="Content Placeholder 2">
            <a:extLst>
              <a:ext uri="{FF2B5EF4-FFF2-40B4-BE49-F238E27FC236}">
                <a16:creationId xmlns:a16="http://schemas.microsoft.com/office/drawing/2014/main" id="{A2DB272A-3E46-BC3D-549C-6A1B610D0B49}"/>
              </a:ext>
            </a:extLst>
          </p:cNvPr>
          <p:cNvSpPr txBox="1">
            <a:spLocks/>
          </p:cNvSpPr>
          <p:nvPr/>
        </p:nvSpPr>
        <p:spPr>
          <a:xfrm>
            <a:off x="9303322" y="2201484"/>
            <a:ext cx="2577621" cy="177943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Doch was ist denn das Darknet wirklich?</a:t>
            </a:r>
          </a:p>
          <a:p>
            <a:endParaRPr lang="de-CH" dirty="0"/>
          </a:p>
          <a:p>
            <a:r>
              <a:rPr lang="de-CH" dirty="0"/>
              <a:t>Werfen wir da nicht Dinge in einen Topf, </a:t>
            </a:r>
            <a:br>
              <a:rPr lang="de-CH" dirty="0"/>
            </a:br>
            <a:r>
              <a:rPr lang="de-CH" dirty="0"/>
              <a:t>die nicht zusammengehören?</a:t>
            </a:r>
          </a:p>
        </p:txBody>
      </p:sp>
    </p:spTree>
    <p:extLst>
      <p:ext uri="{BB962C8B-B14F-4D97-AF65-F5344CB8AC3E}">
        <p14:creationId xmlns:p14="http://schemas.microsoft.com/office/powerpoint/2010/main" val="321085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AC9B79A2-7553-65A1-329C-7C764D9417F7}"/>
              </a:ext>
            </a:extLst>
          </p:cNvPr>
          <p:cNvPicPr>
            <a:picLocks noChangeAspect="1"/>
          </p:cNvPicPr>
          <p:nvPr/>
        </p:nvPicPr>
        <p:blipFill>
          <a:blip r:embed="rId2"/>
          <a:stretch>
            <a:fillRect/>
          </a:stretch>
        </p:blipFill>
        <p:spPr>
          <a:xfrm>
            <a:off x="3196419" y="625397"/>
            <a:ext cx="4050201" cy="6084100"/>
          </a:xfrm>
          <a:prstGeom prst="rect">
            <a:avLst/>
          </a:prstGeom>
        </p:spPr>
      </p:pic>
      <p:sp>
        <p:nvSpPr>
          <p:cNvPr id="19" name="Rectangle: Rounded Corners 18">
            <a:extLst>
              <a:ext uri="{FF2B5EF4-FFF2-40B4-BE49-F238E27FC236}">
                <a16:creationId xmlns:a16="http://schemas.microsoft.com/office/drawing/2014/main" id="{4B85DB3B-2925-9F3A-1EC1-FC5A422EDA28}"/>
              </a:ext>
            </a:extLst>
          </p:cNvPr>
          <p:cNvSpPr/>
          <p:nvPr/>
        </p:nvSpPr>
        <p:spPr>
          <a:xfrm>
            <a:off x="861060" y="853440"/>
            <a:ext cx="2080260" cy="1813560"/>
          </a:xfrm>
          <a:prstGeom prst="roundRect">
            <a:avLst>
              <a:gd name="adj" fmla="val 7509"/>
            </a:avLst>
          </a:prstGeom>
          <a:solidFill>
            <a:srgbClr val="1AD1F6"/>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p>
        </p:txBody>
      </p:sp>
      <p:sp>
        <p:nvSpPr>
          <p:cNvPr id="2" name="Title 1">
            <a:extLst>
              <a:ext uri="{FF2B5EF4-FFF2-40B4-BE49-F238E27FC236}">
                <a16:creationId xmlns:a16="http://schemas.microsoft.com/office/drawing/2014/main" id="{23BA8A41-39E0-9E94-C911-A430EC55310C}"/>
              </a:ext>
            </a:extLst>
          </p:cNvPr>
          <p:cNvSpPr>
            <a:spLocks noGrp="1"/>
          </p:cNvSpPr>
          <p:nvPr>
            <p:ph type="title"/>
          </p:nvPr>
        </p:nvSpPr>
        <p:spPr/>
        <p:txBody>
          <a:bodyPr/>
          <a:lstStyle/>
          <a:p>
            <a:r>
              <a:rPr lang="de-CH" dirty="0"/>
              <a:t>Am Stammtisch</a:t>
            </a:r>
          </a:p>
        </p:txBody>
      </p:sp>
      <p:sp>
        <p:nvSpPr>
          <p:cNvPr id="4" name="Slide Number Placeholder 3">
            <a:extLst>
              <a:ext uri="{FF2B5EF4-FFF2-40B4-BE49-F238E27FC236}">
                <a16:creationId xmlns:a16="http://schemas.microsoft.com/office/drawing/2014/main" id="{B4DFEE19-DB38-C836-D54D-6FD4D5EF2728}"/>
              </a:ext>
            </a:extLst>
          </p:cNvPr>
          <p:cNvSpPr>
            <a:spLocks noGrp="1"/>
          </p:cNvSpPr>
          <p:nvPr>
            <p:ph type="sldNum" sz="quarter" idx="12"/>
          </p:nvPr>
        </p:nvSpPr>
        <p:spPr>
          <a:xfrm>
            <a:off x="11559208" y="6390008"/>
            <a:ext cx="473207" cy="365125"/>
          </a:xfrm>
        </p:spPr>
        <p:txBody>
          <a:bodyPr/>
          <a:lstStyle/>
          <a:p>
            <a:fld id="{5A33CB2A-1702-4C1D-9CC4-8D472D39F19E}" type="slidenum">
              <a:rPr lang="en-US" smtClean="0"/>
              <a:t>26</a:t>
            </a:fld>
            <a:endParaRPr lang="en-US" dirty="0"/>
          </a:p>
        </p:txBody>
      </p:sp>
      <p:pic>
        <p:nvPicPr>
          <p:cNvPr id="10" name="Picture 9">
            <a:extLst>
              <a:ext uri="{FF2B5EF4-FFF2-40B4-BE49-F238E27FC236}">
                <a16:creationId xmlns:a16="http://schemas.microsoft.com/office/drawing/2014/main" id="{16D332EB-CF68-B917-AAD5-C424833F80A0}"/>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1648" y="910424"/>
            <a:ext cx="1691640" cy="1691640"/>
          </a:xfrm>
          <a:prstGeom prst="rect">
            <a:avLst/>
          </a:prstGeom>
        </p:spPr>
      </p:pic>
      <p:cxnSp>
        <p:nvCxnSpPr>
          <p:cNvPr id="12" name="Straight Connector 11">
            <a:extLst>
              <a:ext uri="{FF2B5EF4-FFF2-40B4-BE49-F238E27FC236}">
                <a16:creationId xmlns:a16="http://schemas.microsoft.com/office/drawing/2014/main" id="{C1AA1020-9468-A575-33C6-02BE14D357FB}"/>
              </a:ext>
            </a:extLst>
          </p:cNvPr>
          <p:cNvCxnSpPr>
            <a:cxnSpLocks/>
          </p:cNvCxnSpPr>
          <p:nvPr/>
        </p:nvCxnSpPr>
        <p:spPr>
          <a:xfrm>
            <a:off x="647700" y="2667000"/>
            <a:ext cx="109651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A250DE-2853-D5D9-0F54-ABCE09034D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648" y="2952750"/>
            <a:ext cx="1691640" cy="1691640"/>
          </a:xfrm>
          <a:prstGeom prst="rect">
            <a:avLst/>
          </a:prstGeom>
        </p:spPr>
      </p:pic>
      <p:pic>
        <p:nvPicPr>
          <p:cNvPr id="53" name="Picture 52">
            <a:extLst>
              <a:ext uri="{FF2B5EF4-FFF2-40B4-BE49-F238E27FC236}">
                <a16:creationId xmlns:a16="http://schemas.microsoft.com/office/drawing/2014/main" id="{9B7EADC6-5ED4-FB05-B8D3-2E683484926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909560" y="2836542"/>
            <a:ext cx="2171700" cy="3383925"/>
          </a:xfrm>
          <a:prstGeom prst="rect">
            <a:avLst/>
          </a:prstGeom>
        </p:spPr>
      </p:pic>
      <p:pic>
        <p:nvPicPr>
          <p:cNvPr id="55" name="Picture 54">
            <a:extLst>
              <a:ext uri="{FF2B5EF4-FFF2-40B4-BE49-F238E27FC236}">
                <a16:creationId xmlns:a16="http://schemas.microsoft.com/office/drawing/2014/main" id="{32E86087-0232-BDAA-0594-6163646E61C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909560" y="369737"/>
            <a:ext cx="2259107" cy="2133600"/>
          </a:xfrm>
          <a:prstGeom prst="rect">
            <a:avLst/>
          </a:prstGeom>
        </p:spPr>
      </p:pic>
      <p:sp>
        <p:nvSpPr>
          <p:cNvPr id="56" name="TextBox 55">
            <a:extLst>
              <a:ext uri="{FF2B5EF4-FFF2-40B4-BE49-F238E27FC236}">
                <a16:creationId xmlns:a16="http://schemas.microsoft.com/office/drawing/2014/main" id="{7CC12306-1B77-5E8E-4197-9FC7341AE01A}"/>
              </a:ext>
            </a:extLst>
          </p:cNvPr>
          <p:cNvSpPr txBox="1"/>
          <p:nvPr/>
        </p:nvSpPr>
        <p:spPr>
          <a:xfrm>
            <a:off x="4317239" y="3882173"/>
            <a:ext cx="1596912" cy="646331"/>
          </a:xfrm>
          <a:prstGeom prst="rect">
            <a:avLst/>
          </a:prstGeom>
          <a:noFill/>
        </p:spPr>
        <p:txBody>
          <a:bodyPr wrap="none" rtlCol="0">
            <a:spAutoFit/>
          </a:bodyPr>
          <a:lstStyle/>
          <a:p>
            <a:pPr algn="ctr"/>
            <a:r>
              <a:rPr lang="de-CH" dirty="0"/>
              <a:t>Das gesamte</a:t>
            </a:r>
            <a:br>
              <a:rPr lang="de-CH" dirty="0"/>
            </a:br>
            <a:r>
              <a:rPr lang="de-CH" dirty="0"/>
              <a:t>INTERNET</a:t>
            </a:r>
          </a:p>
        </p:txBody>
      </p:sp>
      <p:sp>
        <p:nvSpPr>
          <p:cNvPr id="57" name="TextBox 56">
            <a:extLst>
              <a:ext uri="{FF2B5EF4-FFF2-40B4-BE49-F238E27FC236}">
                <a16:creationId xmlns:a16="http://schemas.microsoft.com/office/drawing/2014/main" id="{91FBA305-AC9C-7202-CBDC-2BBD4C0AA59A}"/>
              </a:ext>
            </a:extLst>
          </p:cNvPr>
          <p:cNvSpPr txBox="1"/>
          <p:nvPr/>
        </p:nvSpPr>
        <p:spPr>
          <a:xfrm>
            <a:off x="4143977" y="2196585"/>
            <a:ext cx="2289409" cy="369332"/>
          </a:xfrm>
          <a:prstGeom prst="rect">
            <a:avLst/>
          </a:prstGeom>
          <a:noFill/>
        </p:spPr>
        <p:txBody>
          <a:bodyPr wrap="none" rtlCol="0">
            <a:spAutoFit/>
          </a:bodyPr>
          <a:lstStyle/>
          <a:p>
            <a:pPr algn="ctr"/>
            <a:r>
              <a:rPr lang="de-CH" dirty="0"/>
              <a:t>Sichtbar für Google</a:t>
            </a:r>
          </a:p>
        </p:txBody>
      </p:sp>
      <p:sp>
        <p:nvSpPr>
          <p:cNvPr id="58" name="TextBox 57">
            <a:extLst>
              <a:ext uri="{FF2B5EF4-FFF2-40B4-BE49-F238E27FC236}">
                <a16:creationId xmlns:a16="http://schemas.microsoft.com/office/drawing/2014/main" id="{A168B74E-2C9E-150B-D056-A109E9EE048C}"/>
              </a:ext>
            </a:extLst>
          </p:cNvPr>
          <p:cNvSpPr txBox="1"/>
          <p:nvPr/>
        </p:nvSpPr>
        <p:spPr>
          <a:xfrm>
            <a:off x="3990202" y="2737995"/>
            <a:ext cx="2606804" cy="369332"/>
          </a:xfrm>
          <a:prstGeom prst="rect">
            <a:avLst/>
          </a:prstGeom>
          <a:noFill/>
        </p:spPr>
        <p:txBody>
          <a:bodyPr wrap="none" rtlCol="0">
            <a:spAutoFit/>
          </a:bodyPr>
          <a:lstStyle/>
          <a:p>
            <a:pPr algn="ctr"/>
            <a:r>
              <a:rPr lang="de-CH" dirty="0"/>
              <a:t>Unsichtbar für Google</a:t>
            </a:r>
          </a:p>
        </p:txBody>
      </p:sp>
    </p:spTree>
    <p:extLst>
      <p:ext uri="{BB962C8B-B14F-4D97-AF65-F5344CB8AC3E}">
        <p14:creationId xmlns:p14="http://schemas.microsoft.com/office/powerpoint/2010/main" val="36933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039D2-8E9B-98BC-E8A9-7F10A22F71D5}"/>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95712789-68FD-4E8B-C079-9DF1AACC65C3}"/>
              </a:ext>
            </a:extLst>
          </p:cNvPr>
          <p:cNvPicPr>
            <a:picLocks noChangeAspect="1"/>
          </p:cNvPicPr>
          <p:nvPr/>
        </p:nvPicPr>
        <p:blipFill>
          <a:blip r:embed="rId2"/>
          <a:stretch>
            <a:fillRect/>
          </a:stretch>
        </p:blipFill>
        <p:spPr>
          <a:xfrm>
            <a:off x="3196419" y="625397"/>
            <a:ext cx="4050201" cy="6084100"/>
          </a:xfrm>
          <a:prstGeom prst="rect">
            <a:avLst/>
          </a:prstGeom>
        </p:spPr>
      </p:pic>
      <p:sp>
        <p:nvSpPr>
          <p:cNvPr id="19" name="Rectangle: Rounded Corners 18">
            <a:extLst>
              <a:ext uri="{FF2B5EF4-FFF2-40B4-BE49-F238E27FC236}">
                <a16:creationId xmlns:a16="http://schemas.microsoft.com/office/drawing/2014/main" id="{6B12DC50-03AB-0C11-B5FE-09B6378E774F}"/>
              </a:ext>
            </a:extLst>
          </p:cNvPr>
          <p:cNvSpPr/>
          <p:nvPr/>
        </p:nvSpPr>
        <p:spPr>
          <a:xfrm>
            <a:off x="861060" y="853440"/>
            <a:ext cx="2080260" cy="1813560"/>
          </a:xfrm>
          <a:prstGeom prst="roundRect">
            <a:avLst>
              <a:gd name="adj" fmla="val 7509"/>
            </a:avLst>
          </a:prstGeom>
          <a:solidFill>
            <a:srgbClr val="1AD1F6"/>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p>
        </p:txBody>
      </p:sp>
      <p:sp>
        <p:nvSpPr>
          <p:cNvPr id="2" name="Title 1">
            <a:extLst>
              <a:ext uri="{FF2B5EF4-FFF2-40B4-BE49-F238E27FC236}">
                <a16:creationId xmlns:a16="http://schemas.microsoft.com/office/drawing/2014/main" id="{28B2E6DD-6788-573F-EDD0-F35662C278E4}"/>
              </a:ext>
            </a:extLst>
          </p:cNvPr>
          <p:cNvSpPr>
            <a:spLocks noGrp="1"/>
          </p:cNvSpPr>
          <p:nvPr>
            <p:ph type="title"/>
          </p:nvPr>
        </p:nvSpPr>
        <p:spPr/>
        <p:txBody>
          <a:bodyPr/>
          <a:lstStyle/>
          <a:p>
            <a:r>
              <a:rPr lang="de-CH" dirty="0"/>
              <a:t>Was ist denn der technologische Unterschied?</a:t>
            </a:r>
          </a:p>
        </p:txBody>
      </p:sp>
      <p:sp>
        <p:nvSpPr>
          <p:cNvPr id="4" name="Slide Number Placeholder 3">
            <a:extLst>
              <a:ext uri="{FF2B5EF4-FFF2-40B4-BE49-F238E27FC236}">
                <a16:creationId xmlns:a16="http://schemas.microsoft.com/office/drawing/2014/main" id="{C2DDE4A3-ED02-3332-D9E3-DC7DCBA1F4BA}"/>
              </a:ext>
            </a:extLst>
          </p:cNvPr>
          <p:cNvSpPr>
            <a:spLocks noGrp="1"/>
          </p:cNvSpPr>
          <p:nvPr>
            <p:ph type="sldNum" sz="quarter" idx="12"/>
          </p:nvPr>
        </p:nvSpPr>
        <p:spPr>
          <a:xfrm>
            <a:off x="11559208" y="6390008"/>
            <a:ext cx="473207" cy="365125"/>
          </a:xfrm>
        </p:spPr>
        <p:txBody>
          <a:bodyPr/>
          <a:lstStyle/>
          <a:p>
            <a:fld id="{5A33CB2A-1702-4C1D-9CC4-8D472D39F19E}" type="slidenum">
              <a:rPr lang="en-US" smtClean="0"/>
              <a:t>27</a:t>
            </a:fld>
            <a:endParaRPr lang="en-US" dirty="0"/>
          </a:p>
        </p:txBody>
      </p:sp>
      <p:pic>
        <p:nvPicPr>
          <p:cNvPr id="10" name="Picture 9">
            <a:extLst>
              <a:ext uri="{FF2B5EF4-FFF2-40B4-BE49-F238E27FC236}">
                <a16:creationId xmlns:a16="http://schemas.microsoft.com/office/drawing/2014/main" id="{A7A09EE9-B32C-7656-FFB1-100D843082B6}"/>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1648" y="910424"/>
            <a:ext cx="1691640" cy="1691640"/>
          </a:xfrm>
          <a:prstGeom prst="rect">
            <a:avLst/>
          </a:prstGeom>
        </p:spPr>
      </p:pic>
      <p:cxnSp>
        <p:nvCxnSpPr>
          <p:cNvPr id="12" name="Straight Connector 11">
            <a:extLst>
              <a:ext uri="{FF2B5EF4-FFF2-40B4-BE49-F238E27FC236}">
                <a16:creationId xmlns:a16="http://schemas.microsoft.com/office/drawing/2014/main" id="{32D87AF7-79C0-9E67-62EF-DE85FB9C8AA9}"/>
              </a:ext>
            </a:extLst>
          </p:cNvPr>
          <p:cNvCxnSpPr>
            <a:cxnSpLocks/>
          </p:cNvCxnSpPr>
          <p:nvPr/>
        </p:nvCxnSpPr>
        <p:spPr>
          <a:xfrm>
            <a:off x="647700" y="2667000"/>
            <a:ext cx="109651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10A2F05-F87B-8D23-A8AD-1AC6AA4B47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648" y="2952750"/>
            <a:ext cx="1691640" cy="1691640"/>
          </a:xfrm>
          <a:prstGeom prst="rect">
            <a:avLst/>
          </a:prstGeom>
        </p:spPr>
      </p:pic>
      <p:sp>
        <p:nvSpPr>
          <p:cNvPr id="57" name="TextBox 56">
            <a:extLst>
              <a:ext uri="{FF2B5EF4-FFF2-40B4-BE49-F238E27FC236}">
                <a16:creationId xmlns:a16="http://schemas.microsoft.com/office/drawing/2014/main" id="{B5251674-B45A-D5F8-9B62-4041397E5890}"/>
              </a:ext>
            </a:extLst>
          </p:cNvPr>
          <p:cNvSpPr txBox="1"/>
          <p:nvPr/>
        </p:nvSpPr>
        <p:spPr>
          <a:xfrm>
            <a:off x="4143977" y="2196585"/>
            <a:ext cx="2289409" cy="369332"/>
          </a:xfrm>
          <a:prstGeom prst="rect">
            <a:avLst/>
          </a:prstGeom>
          <a:noFill/>
        </p:spPr>
        <p:txBody>
          <a:bodyPr wrap="none" rtlCol="0">
            <a:spAutoFit/>
          </a:bodyPr>
          <a:lstStyle/>
          <a:p>
            <a:pPr algn="ctr"/>
            <a:r>
              <a:rPr lang="de-CH" dirty="0"/>
              <a:t>Sichtbar für Google</a:t>
            </a:r>
          </a:p>
        </p:txBody>
      </p:sp>
      <p:sp>
        <p:nvSpPr>
          <p:cNvPr id="58" name="TextBox 57">
            <a:extLst>
              <a:ext uri="{FF2B5EF4-FFF2-40B4-BE49-F238E27FC236}">
                <a16:creationId xmlns:a16="http://schemas.microsoft.com/office/drawing/2014/main" id="{08FAFB76-3E85-1B9E-F0F1-264D1E4736B5}"/>
              </a:ext>
            </a:extLst>
          </p:cNvPr>
          <p:cNvSpPr txBox="1"/>
          <p:nvPr/>
        </p:nvSpPr>
        <p:spPr>
          <a:xfrm>
            <a:off x="4019858" y="2737995"/>
            <a:ext cx="2547492" cy="646331"/>
          </a:xfrm>
          <a:prstGeom prst="rect">
            <a:avLst/>
          </a:prstGeom>
          <a:noFill/>
        </p:spPr>
        <p:txBody>
          <a:bodyPr wrap="none" rtlCol="0">
            <a:spAutoFit/>
          </a:bodyPr>
          <a:lstStyle/>
          <a:p>
            <a:pPr algn="ctr"/>
            <a:r>
              <a:rPr lang="de-CH" dirty="0"/>
              <a:t>Unsichtbar für Google</a:t>
            </a:r>
          </a:p>
          <a:p>
            <a:pPr algn="ctr"/>
            <a:r>
              <a:rPr lang="de-CH" dirty="0"/>
              <a:t>weil ohne Domain</a:t>
            </a:r>
          </a:p>
        </p:txBody>
      </p:sp>
      <p:pic>
        <p:nvPicPr>
          <p:cNvPr id="5" name="Picture 4">
            <a:extLst>
              <a:ext uri="{FF2B5EF4-FFF2-40B4-BE49-F238E27FC236}">
                <a16:creationId xmlns:a16="http://schemas.microsoft.com/office/drawing/2014/main" id="{FBF6960E-CDF0-5CBB-52A4-C645631E5F95}"/>
              </a:ext>
            </a:extLst>
          </p:cNvPr>
          <p:cNvPicPr>
            <a:picLocks noChangeAspect="1"/>
          </p:cNvPicPr>
          <p:nvPr/>
        </p:nvPicPr>
        <p:blipFill>
          <a:blip r:embed="rId5" cstate="email">
            <a:extLst>
              <a:ext uri="{28A0092B-C50C-407E-A947-70E740481C1C}">
                <a14:useLocalDpi xmlns:a14="http://schemas.microsoft.com/office/drawing/2010/main"/>
              </a:ext>
            </a:extLst>
          </a:blip>
          <a:srcRect l="49067" t="10762" r="10067" b="10381"/>
          <a:stretch>
            <a:fillRect/>
          </a:stretch>
        </p:blipFill>
        <p:spPr>
          <a:xfrm>
            <a:off x="7880988" y="1083819"/>
            <a:ext cx="1458296" cy="1477328"/>
          </a:xfrm>
          <a:prstGeom prst="rect">
            <a:avLst/>
          </a:prstGeom>
        </p:spPr>
      </p:pic>
      <p:sp>
        <p:nvSpPr>
          <p:cNvPr id="6" name="TextBox 5">
            <a:extLst>
              <a:ext uri="{FF2B5EF4-FFF2-40B4-BE49-F238E27FC236}">
                <a16:creationId xmlns:a16="http://schemas.microsoft.com/office/drawing/2014/main" id="{0D246B4B-3B11-E4E6-9E3A-F6EF4F0DD6F6}"/>
              </a:ext>
            </a:extLst>
          </p:cNvPr>
          <p:cNvSpPr txBox="1"/>
          <p:nvPr/>
        </p:nvSpPr>
        <p:spPr>
          <a:xfrm>
            <a:off x="9434840" y="1088589"/>
            <a:ext cx="2178040" cy="1477328"/>
          </a:xfrm>
          <a:prstGeom prst="rect">
            <a:avLst/>
          </a:prstGeom>
          <a:noFill/>
        </p:spPr>
        <p:txBody>
          <a:bodyPr wrap="square" rtlCol="0">
            <a:spAutoFit/>
          </a:bodyPr>
          <a:lstStyle/>
          <a:p>
            <a:pPr algn="ctr"/>
            <a:r>
              <a:rPr lang="de-CH" dirty="0"/>
              <a:t>Google durchsucht selbst aktiv das Netz nach Domains und Webseiten</a:t>
            </a:r>
          </a:p>
        </p:txBody>
      </p:sp>
      <p:pic>
        <p:nvPicPr>
          <p:cNvPr id="8" name="Picture 7">
            <a:extLst>
              <a:ext uri="{FF2B5EF4-FFF2-40B4-BE49-F238E27FC236}">
                <a16:creationId xmlns:a16="http://schemas.microsoft.com/office/drawing/2014/main" id="{5CC91127-D33D-9C0E-005F-2EEC0D7571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62386" y="2830830"/>
            <a:ext cx="2095500" cy="2095500"/>
          </a:xfrm>
          <a:prstGeom prst="rect">
            <a:avLst/>
          </a:prstGeom>
        </p:spPr>
      </p:pic>
      <p:sp>
        <p:nvSpPr>
          <p:cNvPr id="9" name="TextBox 8">
            <a:extLst>
              <a:ext uri="{FF2B5EF4-FFF2-40B4-BE49-F238E27FC236}">
                <a16:creationId xmlns:a16="http://schemas.microsoft.com/office/drawing/2014/main" id="{11CE539D-963B-8474-4958-66258C936A10}"/>
              </a:ext>
            </a:extLst>
          </p:cNvPr>
          <p:cNvSpPr txBox="1"/>
          <p:nvPr/>
        </p:nvSpPr>
        <p:spPr>
          <a:xfrm>
            <a:off x="9434840" y="2922661"/>
            <a:ext cx="2178040" cy="2739211"/>
          </a:xfrm>
          <a:prstGeom prst="rect">
            <a:avLst/>
          </a:prstGeom>
          <a:noFill/>
        </p:spPr>
        <p:txBody>
          <a:bodyPr wrap="square" rtlCol="0">
            <a:spAutoFit/>
          </a:bodyPr>
          <a:lstStyle/>
          <a:p>
            <a:pPr algn="ctr"/>
            <a:r>
              <a:rPr lang="de-CH" dirty="0"/>
              <a:t>Webseiten-Betreiber müssen selbst ihre Seiten in Verzeichnisse eintragen – oder auch nicht.</a:t>
            </a:r>
          </a:p>
          <a:p>
            <a:pPr algn="ctr">
              <a:spcBef>
                <a:spcPts val="1200"/>
              </a:spcBef>
            </a:pPr>
            <a:r>
              <a:rPr lang="de-CH" dirty="0"/>
              <a:t>Sie bestimmen ihre Sichtbarkeit selbst.</a:t>
            </a:r>
          </a:p>
        </p:txBody>
      </p:sp>
      <p:sp>
        <p:nvSpPr>
          <p:cNvPr id="11" name="Speech Bubble: Rectangle with Corners Rounded 10">
            <a:extLst>
              <a:ext uri="{FF2B5EF4-FFF2-40B4-BE49-F238E27FC236}">
                <a16:creationId xmlns:a16="http://schemas.microsoft.com/office/drawing/2014/main" id="{DCF9BF2B-B126-061D-0C5E-CC3674321E81}"/>
              </a:ext>
            </a:extLst>
          </p:cNvPr>
          <p:cNvSpPr/>
          <p:nvPr/>
        </p:nvSpPr>
        <p:spPr>
          <a:xfrm>
            <a:off x="6433386" y="5417820"/>
            <a:ext cx="2321994" cy="1158238"/>
          </a:xfrm>
          <a:prstGeom prst="wedgeRoundRectCallout">
            <a:avLst>
              <a:gd name="adj1" fmla="val 87462"/>
              <a:gd name="adj2" fmla="val -84888"/>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Gäbe es keine Google-Crawler, wäre das der Normalfall!</a:t>
            </a:r>
          </a:p>
        </p:txBody>
      </p:sp>
    </p:spTree>
    <p:extLst>
      <p:ext uri="{BB962C8B-B14F-4D97-AF65-F5344CB8AC3E}">
        <p14:creationId xmlns:p14="http://schemas.microsoft.com/office/powerpoint/2010/main" val="229810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9"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EC45E-00CA-AB52-0559-0B50BF6B7091}"/>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9FF18F49-3887-27D4-9980-F4ACCD38C687}"/>
              </a:ext>
            </a:extLst>
          </p:cNvPr>
          <p:cNvPicPr>
            <a:picLocks noChangeAspect="1"/>
          </p:cNvPicPr>
          <p:nvPr/>
        </p:nvPicPr>
        <p:blipFill>
          <a:blip r:embed="rId2"/>
          <a:stretch>
            <a:fillRect/>
          </a:stretch>
        </p:blipFill>
        <p:spPr>
          <a:xfrm>
            <a:off x="3196419" y="625397"/>
            <a:ext cx="4050201" cy="6084100"/>
          </a:xfrm>
          <a:prstGeom prst="rect">
            <a:avLst/>
          </a:prstGeom>
        </p:spPr>
      </p:pic>
      <p:sp>
        <p:nvSpPr>
          <p:cNvPr id="19" name="Rectangle: Rounded Corners 18">
            <a:extLst>
              <a:ext uri="{FF2B5EF4-FFF2-40B4-BE49-F238E27FC236}">
                <a16:creationId xmlns:a16="http://schemas.microsoft.com/office/drawing/2014/main" id="{546110F1-5716-9D2F-3B14-538CA5CA9AF0}"/>
              </a:ext>
            </a:extLst>
          </p:cNvPr>
          <p:cNvSpPr/>
          <p:nvPr/>
        </p:nvSpPr>
        <p:spPr>
          <a:xfrm>
            <a:off x="861060" y="853440"/>
            <a:ext cx="2080260" cy="1813560"/>
          </a:xfrm>
          <a:prstGeom prst="roundRect">
            <a:avLst>
              <a:gd name="adj" fmla="val 7509"/>
            </a:avLst>
          </a:prstGeom>
          <a:solidFill>
            <a:srgbClr val="1AD1F6"/>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p>
        </p:txBody>
      </p:sp>
      <p:sp>
        <p:nvSpPr>
          <p:cNvPr id="2" name="Title 1">
            <a:extLst>
              <a:ext uri="{FF2B5EF4-FFF2-40B4-BE49-F238E27FC236}">
                <a16:creationId xmlns:a16="http://schemas.microsoft.com/office/drawing/2014/main" id="{F78C23FA-56C7-9839-9A66-8B67354057DE}"/>
              </a:ext>
            </a:extLst>
          </p:cNvPr>
          <p:cNvSpPr>
            <a:spLocks noGrp="1"/>
          </p:cNvSpPr>
          <p:nvPr>
            <p:ph type="title"/>
          </p:nvPr>
        </p:nvSpPr>
        <p:spPr/>
        <p:txBody>
          <a:bodyPr/>
          <a:lstStyle/>
          <a:p>
            <a:r>
              <a:rPr lang="de-CH" dirty="0"/>
              <a:t>Legal, illegal, …</a:t>
            </a:r>
          </a:p>
        </p:txBody>
      </p:sp>
      <p:sp>
        <p:nvSpPr>
          <p:cNvPr id="4" name="Slide Number Placeholder 3">
            <a:extLst>
              <a:ext uri="{FF2B5EF4-FFF2-40B4-BE49-F238E27FC236}">
                <a16:creationId xmlns:a16="http://schemas.microsoft.com/office/drawing/2014/main" id="{7EE6E720-F3E6-7227-9265-3C32791CF4BC}"/>
              </a:ext>
            </a:extLst>
          </p:cNvPr>
          <p:cNvSpPr>
            <a:spLocks noGrp="1"/>
          </p:cNvSpPr>
          <p:nvPr>
            <p:ph type="sldNum" sz="quarter" idx="12"/>
          </p:nvPr>
        </p:nvSpPr>
        <p:spPr>
          <a:xfrm>
            <a:off x="11559208" y="6390008"/>
            <a:ext cx="473207" cy="365125"/>
          </a:xfrm>
        </p:spPr>
        <p:txBody>
          <a:bodyPr/>
          <a:lstStyle/>
          <a:p>
            <a:fld id="{5A33CB2A-1702-4C1D-9CC4-8D472D39F19E}" type="slidenum">
              <a:rPr lang="en-US" smtClean="0"/>
              <a:t>28</a:t>
            </a:fld>
            <a:endParaRPr lang="en-US" dirty="0"/>
          </a:p>
        </p:txBody>
      </p:sp>
      <p:pic>
        <p:nvPicPr>
          <p:cNvPr id="10" name="Picture 9">
            <a:extLst>
              <a:ext uri="{FF2B5EF4-FFF2-40B4-BE49-F238E27FC236}">
                <a16:creationId xmlns:a16="http://schemas.microsoft.com/office/drawing/2014/main" id="{B0BAEC50-EE30-B2A3-1F63-7D88DE1C1889}"/>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1648" y="910424"/>
            <a:ext cx="1691640" cy="1691640"/>
          </a:xfrm>
          <a:prstGeom prst="rect">
            <a:avLst/>
          </a:prstGeom>
        </p:spPr>
      </p:pic>
      <p:cxnSp>
        <p:nvCxnSpPr>
          <p:cNvPr id="12" name="Straight Connector 11">
            <a:extLst>
              <a:ext uri="{FF2B5EF4-FFF2-40B4-BE49-F238E27FC236}">
                <a16:creationId xmlns:a16="http://schemas.microsoft.com/office/drawing/2014/main" id="{7090D1A8-D8B6-B17C-05D4-9BF0A978538F}"/>
              </a:ext>
            </a:extLst>
          </p:cNvPr>
          <p:cNvCxnSpPr>
            <a:cxnSpLocks/>
          </p:cNvCxnSpPr>
          <p:nvPr/>
        </p:nvCxnSpPr>
        <p:spPr>
          <a:xfrm>
            <a:off x="647700" y="2667000"/>
            <a:ext cx="109651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105710B-3D13-0BF8-0E1C-5ACBA0866F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648" y="2952750"/>
            <a:ext cx="1691640" cy="1691640"/>
          </a:xfrm>
          <a:prstGeom prst="rect">
            <a:avLst/>
          </a:prstGeom>
        </p:spPr>
      </p:pic>
      <p:sp>
        <p:nvSpPr>
          <p:cNvPr id="20" name="TextBox 19">
            <a:extLst>
              <a:ext uri="{FF2B5EF4-FFF2-40B4-BE49-F238E27FC236}">
                <a16:creationId xmlns:a16="http://schemas.microsoft.com/office/drawing/2014/main" id="{968B1538-2F3F-916A-146D-CF751E94212C}"/>
              </a:ext>
            </a:extLst>
          </p:cNvPr>
          <p:cNvSpPr txBox="1"/>
          <p:nvPr/>
        </p:nvSpPr>
        <p:spPr>
          <a:xfrm>
            <a:off x="45186" y="1419909"/>
            <a:ext cx="824265" cy="646331"/>
          </a:xfrm>
          <a:prstGeom prst="rect">
            <a:avLst/>
          </a:prstGeom>
          <a:noFill/>
        </p:spPr>
        <p:txBody>
          <a:bodyPr wrap="none" rtlCol="0">
            <a:spAutoFit/>
          </a:bodyPr>
          <a:lstStyle/>
          <a:p>
            <a:pPr algn="ctr"/>
            <a:r>
              <a:rPr lang="de-CH" dirty="0"/>
              <a:t>Clear </a:t>
            </a:r>
          </a:p>
          <a:p>
            <a:pPr algn="ctr"/>
            <a:r>
              <a:rPr lang="de-CH" dirty="0"/>
              <a:t>Web</a:t>
            </a:r>
          </a:p>
        </p:txBody>
      </p:sp>
      <p:sp>
        <p:nvSpPr>
          <p:cNvPr id="21" name="TextBox 20">
            <a:extLst>
              <a:ext uri="{FF2B5EF4-FFF2-40B4-BE49-F238E27FC236}">
                <a16:creationId xmlns:a16="http://schemas.microsoft.com/office/drawing/2014/main" id="{CCA323B2-D416-BE60-7456-C93C0E3A9BE6}"/>
              </a:ext>
            </a:extLst>
          </p:cNvPr>
          <p:cNvSpPr txBox="1"/>
          <p:nvPr/>
        </p:nvSpPr>
        <p:spPr>
          <a:xfrm>
            <a:off x="45186" y="3437297"/>
            <a:ext cx="756938" cy="646331"/>
          </a:xfrm>
          <a:prstGeom prst="rect">
            <a:avLst/>
          </a:prstGeom>
          <a:noFill/>
        </p:spPr>
        <p:txBody>
          <a:bodyPr wrap="none" rtlCol="0">
            <a:spAutoFit/>
          </a:bodyPr>
          <a:lstStyle/>
          <a:p>
            <a:pPr algn="ctr"/>
            <a:r>
              <a:rPr lang="de-CH" dirty="0"/>
              <a:t>Deep</a:t>
            </a:r>
          </a:p>
          <a:p>
            <a:pPr algn="ctr"/>
            <a:r>
              <a:rPr lang="de-CH" dirty="0"/>
              <a:t>Web</a:t>
            </a:r>
          </a:p>
        </p:txBody>
      </p:sp>
      <p:sp>
        <p:nvSpPr>
          <p:cNvPr id="22" name="TextBox 21">
            <a:extLst>
              <a:ext uri="{FF2B5EF4-FFF2-40B4-BE49-F238E27FC236}">
                <a16:creationId xmlns:a16="http://schemas.microsoft.com/office/drawing/2014/main" id="{BB46F296-8533-57B3-4AE5-1B9F90BCAA19}"/>
              </a:ext>
            </a:extLst>
          </p:cNvPr>
          <p:cNvSpPr txBox="1"/>
          <p:nvPr/>
        </p:nvSpPr>
        <p:spPr>
          <a:xfrm>
            <a:off x="4489390" y="1786724"/>
            <a:ext cx="691216" cy="369332"/>
          </a:xfrm>
          <a:prstGeom prst="rect">
            <a:avLst/>
          </a:prstGeom>
          <a:noFill/>
        </p:spPr>
        <p:txBody>
          <a:bodyPr wrap="none" rtlCol="0">
            <a:spAutoFit/>
          </a:bodyPr>
          <a:lstStyle/>
          <a:p>
            <a:pPr algn="ctr"/>
            <a:r>
              <a:rPr lang="de-CH" dirty="0"/>
              <a:t>legal</a:t>
            </a:r>
          </a:p>
        </p:txBody>
      </p:sp>
      <p:sp>
        <p:nvSpPr>
          <p:cNvPr id="23" name="TextBox 22">
            <a:extLst>
              <a:ext uri="{FF2B5EF4-FFF2-40B4-BE49-F238E27FC236}">
                <a16:creationId xmlns:a16="http://schemas.microsoft.com/office/drawing/2014/main" id="{C7749D21-DF47-378B-FC49-9AA1D584104A}"/>
              </a:ext>
            </a:extLst>
          </p:cNvPr>
          <p:cNvSpPr txBox="1"/>
          <p:nvPr/>
        </p:nvSpPr>
        <p:spPr>
          <a:xfrm>
            <a:off x="5358107" y="3613904"/>
            <a:ext cx="691216" cy="369332"/>
          </a:xfrm>
          <a:prstGeom prst="rect">
            <a:avLst/>
          </a:prstGeom>
          <a:noFill/>
        </p:spPr>
        <p:txBody>
          <a:bodyPr wrap="none" rtlCol="0">
            <a:spAutoFit/>
          </a:bodyPr>
          <a:lstStyle/>
          <a:p>
            <a:pPr algn="ctr"/>
            <a:r>
              <a:rPr lang="de-CH" dirty="0"/>
              <a:t>legal</a:t>
            </a:r>
          </a:p>
        </p:txBody>
      </p:sp>
      <p:sp>
        <p:nvSpPr>
          <p:cNvPr id="24" name="TextBox 23">
            <a:extLst>
              <a:ext uri="{FF2B5EF4-FFF2-40B4-BE49-F238E27FC236}">
                <a16:creationId xmlns:a16="http://schemas.microsoft.com/office/drawing/2014/main" id="{900BBC31-57EB-04E7-78BD-089F5E9B1D66}"/>
              </a:ext>
            </a:extLst>
          </p:cNvPr>
          <p:cNvSpPr txBox="1"/>
          <p:nvPr/>
        </p:nvSpPr>
        <p:spPr>
          <a:xfrm>
            <a:off x="5769232" y="2065056"/>
            <a:ext cx="795411" cy="369332"/>
          </a:xfrm>
          <a:prstGeom prst="rect">
            <a:avLst/>
          </a:prstGeom>
          <a:noFill/>
        </p:spPr>
        <p:txBody>
          <a:bodyPr wrap="none" rtlCol="0">
            <a:spAutoFit/>
          </a:bodyPr>
          <a:lstStyle/>
          <a:p>
            <a:pPr algn="ctr"/>
            <a:r>
              <a:rPr lang="de-CH" dirty="0"/>
              <a:t>illegal</a:t>
            </a:r>
          </a:p>
        </p:txBody>
      </p:sp>
      <p:sp>
        <p:nvSpPr>
          <p:cNvPr id="25" name="TextBox 24">
            <a:extLst>
              <a:ext uri="{FF2B5EF4-FFF2-40B4-BE49-F238E27FC236}">
                <a16:creationId xmlns:a16="http://schemas.microsoft.com/office/drawing/2014/main" id="{85029932-3107-04D8-7FA0-BADE91F801B0}"/>
              </a:ext>
            </a:extLst>
          </p:cNvPr>
          <p:cNvSpPr txBox="1"/>
          <p:nvPr/>
        </p:nvSpPr>
        <p:spPr>
          <a:xfrm>
            <a:off x="3377377" y="3391130"/>
            <a:ext cx="795411" cy="369332"/>
          </a:xfrm>
          <a:prstGeom prst="rect">
            <a:avLst/>
          </a:prstGeom>
          <a:noFill/>
        </p:spPr>
        <p:txBody>
          <a:bodyPr wrap="none" rtlCol="0">
            <a:spAutoFit/>
          </a:bodyPr>
          <a:lstStyle/>
          <a:p>
            <a:pPr algn="ctr"/>
            <a:r>
              <a:rPr lang="de-CH" dirty="0"/>
              <a:t>illegal</a:t>
            </a:r>
          </a:p>
        </p:txBody>
      </p:sp>
      <p:cxnSp>
        <p:nvCxnSpPr>
          <p:cNvPr id="28" name="Straight Arrow Connector 27">
            <a:extLst>
              <a:ext uri="{FF2B5EF4-FFF2-40B4-BE49-F238E27FC236}">
                <a16:creationId xmlns:a16="http://schemas.microsoft.com/office/drawing/2014/main" id="{6DCD8342-942E-8453-7410-985CB1C4192E}"/>
              </a:ext>
            </a:extLst>
          </p:cNvPr>
          <p:cNvCxnSpPr>
            <a:cxnSpLocks/>
          </p:cNvCxnSpPr>
          <p:nvPr/>
        </p:nvCxnSpPr>
        <p:spPr>
          <a:xfrm flipH="1">
            <a:off x="5417820" y="6390008"/>
            <a:ext cx="194948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8AF6736-2860-36D6-6D85-1AF472E51E41}"/>
              </a:ext>
            </a:extLst>
          </p:cNvPr>
          <p:cNvSpPr/>
          <p:nvPr/>
        </p:nvSpPr>
        <p:spPr>
          <a:xfrm>
            <a:off x="7512988" y="2697480"/>
            <a:ext cx="1936412" cy="3238497"/>
          </a:xfrm>
          <a:prstGeom prst="roundRect">
            <a:avLst>
              <a:gd name="adj" fmla="val 7509"/>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de-CH" dirty="0">
                <a:solidFill>
                  <a:sysClr val="windowText" lastClr="000000"/>
                </a:solidFill>
              </a:rPr>
              <a:t>Tor-Browser</a:t>
            </a:r>
          </a:p>
          <a:p>
            <a:pPr algn="ctr"/>
            <a:r>
              <a:rPr lang="de-CH" dirty="0">
                <a:solidFill>
                  <a:sysClr val="windowText" lastClr="000000"/>
                </a:solidFill>
              </a:rPr>
              <a:t>.</a:t>
            </a:r>
            <a:r>
              <a:rPr lang="de-CH" dirty="0" err="1">
                <a:solidFill>
                  <a:sysClr val="windowText" lastClr="000000"/>
                </a:solidFill>
              </a:rPr>
              <a:t>onion</a:t>
            </a:r>
            <a:r>
              <a:rPr lang="de-CH" dirty="0">
                <a:solidFill>
                  <a:sysClr val="windowText" lastClr="000000"/>
                </a:solidFill>
              </a:rPr>
              <a:t>-Adressen</a:t>
            </a:r>
          </a:p>
          <a:p>
            <a:pPr algn="ctr"/>
            <a:endParaRPr lang="de-CH" dirty="0">
              <a:solidFill>
                <a:sysClr val="windowText" lastClr="000000"/>
              </a:solidFill>
            </a:endParaRPr>
          </a:p>
          <a:p>
            <a:pPr algn="ctr"/>
            <a:r>
              <a:rPr lang="de-CH" dirty="0">
                <a:solidFill>
                  <a:sysClr val="windowText" lastClr="000000"/>
                </a:solidFill>
              </a:rPr>
              <a:t>Grams/Torch statt Google</a:t>
            </a:r>
          </a:p>
        </p:txBody>
      </p:sp>
      <p:sp>
        <p:nvSpPr>
          <p:cNvPr id="37" name="Rectangle: Rounded Corners 36">
            <a:extLst>
              <a:ext uri="{FF2B5EF4-FFF2-40B4-BE49-F238E27FC236}">
                <a16:creationId xmlns:a16="http://schemas.microsoft.com/office/drawing/2014/main" id="{80BFB7EA-8329-733F-9EF8-706D713C770A}"/>
              </a:ext>
            </a:extLst>
          </p:cNvPr>
          <p:cNvSpPr/>
          <p:nvPr/>
        </p:nvSpPr>
        <p:spPr>
          <a:xfrm>
            <a:off x="7512988" y="5951220"/>
            <a:ext cx="1936412" cy="727713"/>
          </a:xfrm>
          <a:prstGeom prst="roundRect">
            <a:avLst>
              <a:gd name="adj" fmla="val 1685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de-CH" b="1" dirty="0">
                <a:solidFill>
                  <a:schemeClr val="bg1"/>
                </a:solidFill>
              </a:rPr>
              <a:t>Darknet nur auf Einladung</a:t>
            </a:r>
          </a:p>
        </p:txBody>
      </p:sp>
      <p:pic>
        <p:nvPicPr>
          <p:cNvPr id="44" name="Picture 43">
            <a:extLst>
              <a:ext uri="{FF2B5EF4-FFF2-40B4-BE49-F238E27FC236}">
                <a16:creationId xmlns:a16="http://schemas.microsoft.com/office/drawing/2014/main" id="{7A17F695-510E-A795-C96E-0319151AD6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0636" y="2731937"/>
            <a:ext cx="1792564" cy="1085099"/>
          </a:xfrm>
          <a:prstGeom prst="rect">
            <a:avLst/>
          </a:prstGeom>
        </p:spPr>
      </p:pic>
      <p:pic>
        <p:nvPicPr>
          <p:cNvPr id="48" name="Picture 47">
            <a:extLst>
              <a:ext uri="{FF2B5EF4-FFF2-40B4-BE49-F238E27FC236}">
                <a16:creationId xmlns:a16="http://schemas.microsoft.com/office/drawing/2014/main" id="{4713108D-1F2C-B0CC-F798-AD0E57324B1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819433" y="701079"/>
            <a:ext cx="1677671" cy="1900985"/>
          </a:xfrm>
          <a:prstGeom prst="rect">
            <a:avLst/>
          </a:prstGeom>
        </p:spPr>
      </p:pic>
      <p:pic>
        <p:nvPicPr>
          <p:cNvPr id="50" name="Picture 49">
            <a:extLst>
              <a:ext uri="{FF2B5EF4-FFF2-40B4-BE49-F238E27FC236}">
                <a16:creationId xmlns:a16="http://schemas.microsoft.com/office/drawing/2014/main" id="{7214C51B-8E89-CDD5-6D3B-5B01F21B033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819433" y="2792903"/>
            <a:ext cx="1662031" cy="2282018"/>
          </a:xfrm>
          <a:prstGeom prst="rect">
            <a:avLst/>
          </a:prstGeom>
        </p:spPr>
      </p:pic>
      <p:sp>
        <p:nvSpPr>
          <p:cNvPr id="51" name="TextBox 50">
            <a:extLst>
              <a:ext uri="{FF2B5EF4-FFF2-40B4-BE49-F238E27FC236}">
                <a16:creationId xmlns:a16="http://schemas.microsoft.com/office/drawing/2014/main" id="{B5EC6E01-5561-31FA-BB6C-F17FE4AA4CEB}"/>
              </a:ext>
            </a:extLst>
          </p:cNvPr>
          <p:cNvSpPr txBox="1"/>
          <p:nvPr/>
        </p:nvSpPr>
        <p:spPr>
          <a:xfrm>
            <a:off x="10134120" y="5200823"/>
            <a:ext cx="1032655" cy="369332"/>
          </a:xfrm>
          <a:prstGeom prst="rect">
            <a:avLst/>
          </a:prstGeom>
          <a:noFill/>
        </p:spPr>
        <p:txBody>
          <a:bodyPr wrap="none" rtlCol="0">
            <a:spAutoFit/>
          </a:bodyPr>
          <a:lstStyle/>
          <a:p>
            <a:pPr algn="ctr"/>
            <a:r>
              <a:rPr lang="de-CH" dirty="0"/>
              <a:t>anonym</a:t>
            </a:r>
          </a:p>
        </p:txBody>
      </p:sp>
      <p:grpSp>
        <p:nvGrpSpPr>
          <p:cNvPr id="11" name="Group 10">
            <a:extLst>
              <a:ext uri="{FF2B5EF4-FFF2-40B4-BE49-F238E27FC236}">
                <a16:creationId xmlns:a16="http://schemas.microsoft.com/office/drawing/2014/main" id="{0212AAFF-22D5-C51F-18E3-E04B615B3900}"/>
              </a:ext>
            </a:extLst>
          </p:cNvPr>
          <p:cNvGrpSpPr/>
          <p:nvPr/>
        </p:nvGrpSpPr>
        <p:grpSpPr>
          <a:xfrm>
            <a:off x="7517849" y="242944"/>
            <a:ext cx="1947681" cy="2408812"/>
            <a:chOff x="7517849" y="242944"/>
            <a:chExt cx="1947681" cy="2408812"/>
          </a:xfrm>
        </p:grpSpPr>
        <p:sp>
          <p:nvSpPr>
            <p:cNvPr id="52" name="Rectangle: Rounded Corners 51">
              <a:extLst>
                <a:ext uri="{FF2B5EF4-FFF2-40B4-BE49-F238E27FC236}">
                  <a16:creationId xmlns:a16="http://schemas.microsoft.com/office/drawing/2014/main" id="{9F234AFF-E3AA-0514-FBC5-66CA0C1494D7}"/>
                </a:ext>
              </a:extLst>
            </p:cNvPr>
            <p:cNvSpPr/>
            <p:nvPr/>
          </p:nvSpPr>
          <p:spPr>
            <a:xfrm>
              <a:off x="7517849" y="242944"/>
              <a:ext cx="1947681" cy="2408812"/>
            </a:xfrm>
            <a:prstGeom prst="roundRect">
              <a:avLst>
                <a:gd name="adj" fmla="val 9827"/>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CH" dirty="0">
                  <a:solidFill>
                    <a:sysClr val="windowText" lastClr="000000"/>
                  </a:solidFill>
                </a:rPr>
                <a:t>Irgendein Browser</a:t>
              </a:r>
            </a:p>
          </p:txBody>
        </p:sp>
        <p:pic>
          <p:nvPicPr>
            <p:cNvPr id="5" name="Picture 4">
              <a:extLst>
                <a:ext uri="{FF2B5EF4-FFF2-40B4-BE49-F238E27FC236}">
                  <a16:creationId xmlns:a16="http://schemas.microsoft.com/office/drawing/2014/main" id="{21755A64-53CA-C516-6B63-D379CD28C8E5}"/>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627123" y="996624"/>
              <a:ext cx="1746077" cy="491116"/>
            </a:xfrm>
            <a:prstGeom prst="rect">
              <a:avLst/>
            </a:prstGeom>
          </p:spPr>
        </p:pic>
        <p:pic>
          <p:nvPicPr>
            <p:cNvPr id="7" name="Picture 6">
              <a:extLst>
                <a:ext uri="{FF2B5EF4-FFF2-40B4-BE49-F238E27FC236}">
                  <a16:creationId xmlns:a16="http://schemas.microsoft.com/office/drawing/2014/main" id="{8598C209-08DB-A3A0-EAF3-7A834FE5E3DA}"/>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7123" y="1668118"/>
              <a:ext cx="946517" cy="761172"/>
            </a:xfrm>
            <a:prstGeom prst="rect">
              <a:avLst/>
            </a:prstGeom>
          </p:spPr>
        </p:pic>
        <p:pic>
          <p:nvPicPr>
            <p:cNvPr id="9" name="Picture 8">
              <a:extLst>
                <a:ext uri="{FF2B5EF4-FFF2-40B4-BE49-F238E27FC236}">
                  <a16:creationId xmlns:a16="http://schemas.microsoft.com/office/drawing/2014/main" id="{08B4385B-8509-FB1C-D0DA-6F0AF19C9E79}"/>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80874" y="1581325"/>
              <a:ext cx="641072" cy="668397"/>
            </a:xfrm>
            <a:prstGeom prst="rect">
              <a:avLst/>
            </a:prstGeom>
          </p:spPr>
        </p:pic>
      </p:grpSp>
    </p:spTree>
    <p:extLst>
      <p:ext uri="{BB962C8B-B14F-4D97-AF65-F5344CB8AC3E}">
        <p14:creationId xmlns:p14="http://schemas.microsoft.com/office/powerpoint/2010/main" val="13933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ppt_x"/>
                                          </p:val>
                                        </p:tav>
                                        <p:tav tm="100000">
                                          <p:val>
                                            <p:strVal val="#ppt_x"/>
                                          </p:val>
                                        </p:tav>
                                      </p:tavLst>
                                    </p:anim>
                                    <p:anim calcmode="lin" valueType="num">
                                      <p:cBhvr additive="base">
                                        <p:cTn id="56" dur="500" fill="hold"/>
                                        <p:tgtEl>
                                          <p:spTgt spid="5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500" fill="hold"/>
                                        <p:tgtEl>
                                          <p:spTgt spid="51"/>
                                        </p:tgtEl>
                                        <p:attrNameLst>
                                          <p:attrName>ppt_x</p:attrName>
                                        </p:attrNameLst>
                                      </p:cBhvr>
                                      <p:tavLst>
                                        <p:tav tm="0">
                                          <p:val>
                                            <p:strVal val="#ppt_x"/>
                                          </p:val>
                                        </p:tav>
                                        <p:tav tm="100000">
                                          <p:val>
                                            <p:strVal val="#ppt_x"/>
                                          </p:val>
                                        </p:tav>
                                      </p:tavLst>
                                    </p:anim>
                                    <p:anim calcmode="lin" valueType="num">
                                      <p:cBhvr additive="base">
                                        <p:cTn id="6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9" grpId="0" animBg="1"/>
      <p:bldP spid="37" grpId="0" animBg="1"/>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71517-5F1A-E9F9-04E6-7E2F48B559D3}"/>
              </a:ext>
            </a:extLst>
          </p:cNvPr>
          <p:cNvSpPr>
            <a:spLocks noGrp="1"/>
          </p:cNvSpPr>
          <p:nvPr>
            <p:ph type="title"/>
          </p:nvPr>
        </p:nvSpPr>
        <p:spPr/>
        <p:txBody>
          <a:bodyPr/>
          <a:lstStyle/>
          <a:p>
            <a:r>
              <a:rPr lang="de-CH" dirty="0"/>
              <a:t>Es hat immer zwei Seiten</a:t>
            </a:r>
          </a:p>
        </p:txBody>
      </p:sp>
      <p:sp>
        <p:nvSpPr>
          <p:cNvPr id="3" name="Content Placeholder 2">
            <a:extLst>
              <a:ext uri="{FF2B5EF4-FFF2-40B4-BE49-F238E27FC236}">
                <a16:creationId xmlns:a16="http://schemas.microsoft.com/office/drawing/2014/main" id="{585945FA-7147-A9F0-F687-99EEC8BA19BD}"/>
              </a:ext>
            </a:extLst>
          </p:cNvPr>
          <p:cNvSpPr>
            <a:spLocks noGrp="1"/>
          </p:cNvSpPr>
          <p:nvPr>
            <p:ph idx="1"/>
          </p:nvPr>
        </p:nvSpPr>
        <p:spPr>
          <a:xfrm>
            <a:off x="516099" y="1093305"/>
            <a:ext cx="5397022" cy="5220684"/>
          </a:xfrm>
        </p:spPr>
        <p:txBody>
          <a:bodyPr/>
          <a:lstStyle/>
          <a:p>
            <a:r>
              <a:rPr lang="de-CH" dirty="0"/>
              <a:t>Beispiele für </a:t>
            </a:r>
            <a:r>
              <a:rPr lang="de-CH" b="1" dirty="0">
                <a:solidFill>
                  <a:srgbClr val="FF0000"/>
                </a:solidFill>
              </a:rPr>
              <a:t>illegale</a:t>
            </a:r>
            <a:r>
              <a:rPr lang="de-CH" dirty="0"/>
              <a:t> Inhalte im «sichtbaren» Netz</a:t>
            </a:r>
          </a:p>
          <a:p>
            <a:pPr marL="285750" indent="-285750">
              <a:buFont typeface="Arial" panose="020B0604020202020204" pitchFamily="34" charset="0"/>
              <a:buChar char="•"/>
            </a:pPr>
            <a:r>
              <a:rPr lang="de-CH" dirty="0"/>
              <a:t>Glücksspielseiten</a:t>
            </a:r>
          </a:p>
          <a:p>
            <a:pPr marL="285750" indent="-285750">
              <a:buFont typeface="Arial" panose="020B0604020202020204" pitchFamily="34" charset="0"/>
              <a:buChar char="•"/>
            </a:pPr>
            <a:r>
              <a:rPr lang="de-CH" dirty="0"/>
              <a:t>Kopien von Bankenseiten für Phishing-Betrug</a:t>
            </a:r>
          </a:p>
          <a:p>
            <a:pPr marL="285750" indent="-285750">
              <a:buFont typeface="Arial" panose="020B0604020202020204" pitchFamily="34" charset="0"/>
              <a:buChar char="•"/>
            </a:pPr>
            <a:r>
              <a:rPr lang="de-CH" dirty="0"/>
              <a:t>Betrugs-Einkaufsportale</a:t>
            </a:r>
          </a:p>
          <a:p>
            <a:endParaRPr lang="de-CH" dirty="0"/>
          </a:p>
          <a:p>
            <a:r>
              <a:rPr lang="de-CH" dirty="0"/>
              <a:t>Beispiele für </a:t>
            </a:r>
            <a:r>
              <a:rPr lang="de-CH" b="1" dirty="0">
                <a:solidFill>
                  <a:srgbClr val="00B050"/>
                </a:solidFill>
              </a:rPr>
              <a:t>legale</a:t>
            </a:r>
            <a:r>
              <a:rPr lang="de-CH" dirty="0"/>
              <a:t> Inhalte im «unsichtbaren» Netz</a:t>
            </a:r>
          </a:p>
          <a:p>
            <a:pPr marL="285750" indent="-285750">
              <a:buFont typeface="Arial" panose="020B0604020202020204" pitchFamily="34" charset="0"/>
              <a:buChar char="•"/>
            </a:pPr>
            <a:r>
              <a:rPr lang="de-CH" dirty="0"/>
              <a:t>Anonyme Journalisten-Recherche</a:t>
            </a:r>
          </a:p>
          <a:p>
            <a:pPr marL="285750" indent="-285750">
              <a:buFont typeface="Arial" panose="020B0604020202020204" pitchFamily="34" charset="0"/>
              <a:buChar char="•"/>
            </a:pPr>
            <a:r>
              <a:rPr lang="de-CH" dirty="0"/>
              <a:t>Informations-Seiten für Menschen in Diktaturen</a:t>
            </a:r>
          </a:p>
          <a:p>
            <a:pPr marL="285750" indent="-285750">
              <a:buFont typeface="Arial" panose="020B0604020202020204" pitchFamily="34" charset="0"/>
              <a:buChar char="•"/>
            </a:pPr>
            <a:r>
              <a:rPr lang="de-CH" dirty="0"/>
              <a:t>Mail-Dienste für Verfolgte</a:t>
            </a:r>
          </a:p>
          <a:p>
            <a:pPr marL="285750" indent="-285750">
              <a:buFont typeface="Arial" panose="020B0604020202020204" pitchFamily="34" charset="0"/>
              <a:buChar char="•"/>
            </a:pPr>
            <a:r>
              <a:rPr lang="de-CH" dirty="0"/>
              <a:t>Software zur Umgehung von Zensur</a:t>
            </a:r>
          </a:p>
        </p:txBody>
      </p:sp>
      <p:sp>
        <p:nvSpPr>
          <p:cNvPr id="4" name="Slide Number Placeholder 3">
            <a:extLst>
              <a:ext uri="{FF2B5EF4-FFF2-40B4-BE49-F238E27FC236}">
                <a16:creationId xmlns:a16="http://schemas.microsoft.com/office/drawing/2014/main" id="{E7CAE863-8ADC-F274-EAA4-FAEE803FE630}"/>
              </a:ext>
            </a:extLst>
          </p:cNvPr>
          <p:cNvSpPr>
            <a:spLocks noGrp="1"/>
          </p:cNvSpPr>
          <p:nvPr>
            <p:ph type="sldNum" sz="quarter" idx="12"/>
          </p:nvPr>
        </p:nvSpPr>
        <p:spPr/>
        <p:txBody>
          <a:bodyPr/>
          <a:lstStyle/>
          <a:p>
            <a:fld id="{5A33CB2A-1702-4C1D-9CC4-8D472D39F19E}" type="slidenum">
              <a:rPr lang="en-US" smtClean="0"/>
              <a:t>29</a:t>
            </a:fld>
            <a:endParaRPr lang="en-US"/>
          </a:p>
        </p:txBody>
      </p:sp>
      <p:pic>
        <p:nvPicPr>
          <p:cNvPr id="6" name="Picture 5">
            <a:extLst>
              <a:ext uri="{FF2B5EF4-FFF2-40B4-BE49-F238E27FC236}">
                <a16:creationId xmlns:a16="http://schemas.microsoft.com/office/drawing/2014/main" id="{AC10EF6B-44F0-46F1-EB4A-6D186B3D00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261210"/>
            <a:ext cx="3804102" cy="2500157"/>
          </a:xfrm>
          <a:prstGeom prst="rect">
            <a:avLst/>
          </a:prstGeom>
        </p:spPr>
      </p:pic>
      <p:pic>
        <p:nvPicPr>
          <p:cNvPr id="8" name="Picture 7">
            <a:extLst>
              <a:ext uri="{FF2B5EF4-FFF2-40B4-BE49-F238E27FC236}">
                <a16:creationId xmlns:a16="http://schemas.microsoft.com/office/drawing/2014/main" id="{91BD9E32-2B18-221F-22E1-2C95F70A7D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4441" y="1406420"/>
            <a:ext cx="3033870" cy="2022580"/>
          </a:xfrm>
          <a:prstGeom prst="rect">
            <a:avLst/>
          </a:prstGeom>
        </p:spPr>
      </p:pic>
      <p:pic>
        <p:nvPicPr>
          <p:cNvPr id="10" name="Picture 9">
            <a:extLst>
              <a:ext uri="{FF2B5EF4-FFF2-40B4-BE49-F238E27FC236}">
                <a16:creationId xmlns:a16="http://schemas.microsoft.com/office/drawing/2014/main" id="{41719525-8491-DFF8-C7F7-DBE5233477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2626" y="3560710"/>
            <a:ext cx="2828862" cy="2263090"/>
          </a:xfrm>
          <a:prstGeom prst="rect">
            <a:avLst/>
          </a:prstGeom>
        </p:spPr>
      </p:pic>
      <p:pic>
        <p:nvPicPr>
          <p:cNvPr id="12" name="Picture 11">
            <a:extLst>
              <a:ext uri="{FF2B5EF4-FFF2-40B4-BE49-F238E27FC236}">
                <a16:creationId xmlns:a16="http://schemas.microsoft.com/office/drawing/2014/main" id="{4C9DE1E0-FAA2-CA55-98E8-BEE2FFDF79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32545" y="4175928"/>
            <a:ext cx="3048000" cy="2400300"/>
          </a:xfrm>
          <a:prstGeom prst="rect">
            <a:avLst/>
          </a:prstGeom>
        </p:spPr>
      </p:pic>
    </p:spTree>
    <p:extLst>
      <p:ext uri="{BB962C8B-B14F-4D97-AF65-F5344CB8AC3E}">
        <p14:creationId xmlns:p14="http://schemas.microsoft.com/office/powerpoint/2010/main" val="39455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E131-626A-F969-47A6-867483233289}"/>
              </a:ext>
            </a:extLst>
          </p:cNvPr>
          <p:cNvSpPr>
            <a:spLocks noGrp="1"/>
          </p:cNvSpPr>
          <p:nvPr>
            <p:ph type="title"/>
          </p:nvPr>
        </p:nvSpPr>
        <p:spPr/>
        <p:txBody>
          <a:bodyPr/>
          <a:lstStyle/>
          <a:p>
            <a:r>
              <a:rPr lang="de-CH" dirty="0"/>
              <a:t>Aktuelles</a:t>
            </a:r>
          </a:p>
        </p:txBody>
      </p:sp>
      <p:sp>
        <p:nvSpPr>
          <p:cNvPr id="3" name="Content Placeholder 2">
            <a:extLst>
              <a:ext uri="{FF2B5EF4-FFF2-40B4-BE49-F238E27FC236}">
                <a16:creationId xmlns:a16="http://schemas.microsoft.com/office/drawing/2014/main" id="{C13D3664-F898-8FB7-C35D-82799D368D35}"/>
              </a:ext>
            </a:extLst>
          </p:cNvPr>
          <p:cNvSpPr>
            <a:spLocks noGrp="1"/>
          </p:cNvSpPr>
          <p:nvPr>
            <p:ph idx="1"/>
          </p:nvPr>
        </p:nvSpPr>
        <p:spPr>
          <a:xfrm>
            <a:off x="5201847" y="369737"/>
            <a:ext cx="6784848" cy="2335695"/>
          </a:xfrm>
        </p:spPr>
        <p:txBody>
          <a:bodyPr/>
          <a:lstStyle/>
          <a:p>
            <a:r>
              <a:rPr lang="de-CH" sz="2000" b="1" dirty="0" err="1"/>
              <a:t>Twint</a:t>
            </a:r>
            <a:r>
              <a:rPr lang="de-CH" sz="2000" b="1" dirty="0"/>
              <a:t>-Betrug</a:t>
            </a:r>
          </a:p>
          <a:p>
            <a:r>
              <a:rPr lang="de-CH" dirty="0" err="1"/>
              <a:t>Twint</a:t>
            </a:r>
            <a:r>
              <a:rPr lang="de-CH" dirty="0"/>
              <a:t> ist beliebt und man bekommt und sendet einfach kleinere Beträge im Alltag. Dann bekommt man eine </a:t>
            </a:r>
            <a:r>
              <a:rPr lang="de-CH" dirty="0" err="1"/>
              <a:t>Twint</a:t>
            </a:r>
            <a:r>
              <a:rPr lang="de-CH" dirty="0"/>
              <a:t>-Nachricht mit dem Text «Mit Dank zurück» oder «Schulden von gestern».</a:t>
            </a:r>
          </a:p>
          <a:p>
            <a:r>
              <a:rPr lang="de-CH" dirty="0"/>
              <a:t>Ich kriege etwas? </a:t>
            </a:r>
            <a:r>
              <a:rPr lang="de-CH" dirty="0">
                <a:sym typeface="Wingdings" panose="05000000000000000000" pitchFamily="2" charset="2"/>
              </a:rPr>
              <a:t> </a:t>
            </a:r>
            <a:r>
              <a:rPr lang="de-CH" dirty="0"/>
              <a:t>Gleich bestätigen </a:t>
            </a:r>
          </a:p>
          <a:p>
            <a:r>
              <a:rPr lang="de-CH" dirty="0"/>
              <a:t>ABER… Für </a:t>
            </a:r>
            <a:r>
              <a:rPr lang="de-CH" dirty="0" err="1"/>
              <a:t>ZahlungsEINgänge</a:t>
            </a:r>
            <a:r>
              <a:rPr lang="de-CH" dirty="0"/>
              <a:t> verlangt </a:t>
            </a:r>
            <a:r>
              <a:rPr lang="de-CH" dirty="0" err="1"/>
              <a:t>Twint</a:t>
            </a:r>
            <a:r>
              <a:rPr lang="de-CH" dirty="0"/>
              <a:t> NIE eine Bestätigung, nur für </a:t>
            </a:r>
            <a:r>
              <a:rPr lang="de-CH" dirty="0" err="1"/>
              <a:t>ZahlungsAUSgänge</a:t>
            </a:r>
            <a:r>
              <a:rPr lang="de-CH" dirty="0"/>
              <a:t>.</a:t>
            </a:r>
          </a:p>
          <a:p>
            <a:r>
              <a:rPr lang="de-CH" dirty="0"/>
              <a:t>Betrüger nutzen kleine Beträge, den täuschenden Text und die (verschlafenen) frühen Morgenstunden für diese Masche.</a:t>
            </a:r>
          </a:p>
        </p:txBody>
      </p:sp>
      <p:sp>
        <p:nvSpPr>
          <p:cNvPr id="4" name="Slide Number Placeholder 3">
            <a:extLst>
              <a:ext uri="{FF2B5EF4-FFF2-40B4-BE49-F238E27FC236}">
                <a16:creationId xmlns:a16="http://schemas.microsoft.com/office/drawing/2014/main" id="{EFF23373-3194-D309-816F-5AFC3F813399}"/>
              </a:ext>
            </a:extLst>
          </p:cNvPr>
          <p:cNvSpPr>
            <a:spLocks noGrp="1"/>
          </p:cNvSpPr>
          <p:nvPr>
            <p:ph type="sldNum" sz="quarter" idx="12"/>
          </p:nvPr>
        </p:nvSpPr>
        <p:spPr/>
        <p:txBody>
          <a:bodyPr/>
          <a:lstStyle/>
          <a:p>
            <a:fld id="{5A33CB2A-1702-4C1D-9CC4-8D472D39F19E}" type="slidenum">
              <a:rPr lang="en-US" smtClean="0"/>
              <a:t>3</a:t>
            </a:fld>
            <a:endParaRPr lang="en-US"/>
          </a:p>
        </p:txBody>
      </p:sp>
      <p:sp>
        <p:nvSpPr>
          <p:cNvPr id="7" name="Content Placeholder 2">
            <a:extLst>
              <a:ext uri="{FF2B5EF4-FFF2-40B4-BE49-F238E27FC236}">
                <a16:creationId xmlns:a16="http://schemas.microsoft.com/office/drawing/2014/main" id="{3731604A-55E4-9584-B824-FD1B2AC9A8CA}"/>
              </a:ext>
            </a:extLst>
          </p:cNvPr>
          <p:cNvSpPr txBox="1">
            <a:spLocks/>
          </p:cNvSpPr>
          <p:nvPr/>
        </p:nvSpPr>
        <p:spPr>
          <a:xfrm>
            <a:off x="417520" y="2143593"/>
            <a:ext cx="4649780" cy="368062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Feuchttücher ein Problem für Abwässer</a:t>
            </a:r>
          </a:p>
          <a:p>
            <a:r>
              <a:rPr lang="de-CH" dirty="0"/>
              <a:t>Für die Stabilität enthalten Feuchttücher Kunststoff. Dadurch zerfallen diese nicht und verstopfen Pumpen und Filter.</a:t>
            </a:r>
          </a:p>
          <a:p>
            <a:r>
              <a:rPr lang="de-CH" dirty="0"/>
              <a:t>Zur Info: verkaufte Feuchttücher in D 100 Tonnen/Jahr gegenüber «nur» 75 Tonnen/ Jahr für Plastiktüten und Folienverpackung.</a:t>
            </a:r>
          </a:p>
          <a:p>
            <a:r>
              <a:rPr lang="de-CH" dirty="0">
                <a:sym typeface="Wingdings" panose="05000000000000000000" pitchFamily="2" charset="2"/>
              </a:rPr>
              <a:t> </a:t>
            </a:r>
            <a:r>
              <a:rPr lang="de-CH" dirty="0"/>
              <a:t>«Nur der Po gehört ins Klo»</a:t>
            </a:r>
          </a:p>
          <a:p>
            <a:r>
              <a:rPr lang="de-CH" b="1" dirty="0"/>
              <a:t>Feuchttücher gehören </a:t>
            </a:r>
            <a:br>
              <a:rPr lang="de-CH" b="1" dirty="0"/>
            </a:br>
            <a:r>
              <a:rPr lang="de-CH" b="1" dirty="0"/>
              <a:t>NICHT ins WC!</a:t>
            </a:r>
            <a:endParaRPr lang="de-CH" dirty="0"/>
          </a:p>
        </p:txBody>
      </p:sp>
      <p:pic>
        <p:nvPicPr>
          <p:cNvPr id="8" name="Picture 7">
            <a:extLst>
              <a:ext uri="{FF2B5EF4-FFF2-40B4-BE49-F238E27FC236}">
                <a16:creationId xmlns:a16="http://schemas.microsoft.com/office/drawing/2014/main" id="{903583CD-D5AB-4010-4F6B-CDF14A38B0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23575" y="3865838"/>
            <a:ext cx="2861446" cy="2889295"/>
          </a:xfrm>
          <a:prstGeom prst="rect">
            <a:avLst/>
          </a:prstGeom>
        </p:spPr>
      </p:pic>
      <p:pic>
        <p:nvPicPr>
          <p:cNvPr id="10" name="Picture 9">
            <a:extLst>
              <a:ext uri="{FF2B5EF4-FFF2-40B4-BE49-F238E27FC236}">
                <a16:creationId xmlns:a16="http://schemas.microsoft.com/office/drawing/2014/main" id="{A219A03B-6154-37D9-BC63-035F744D85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94" y="0"/>
            <a:ext cx="4876800" cy="2047875"/>
          </a:xfrm>
          <a:prstGeom prst="rect">
            <a:avLst/>
          </a:prstGeom>
        </p:spPr>
      </p:pic>
      <p:pic>
        <p:nvPicPr>
          <p:cNvPr id="6" name="Picture 5">
            <a:extLst>
              <a:ext uri="{FF2B5EF4-FFF2-40B4-BE49-F238E27FC236}">
                <a16:creationId xmlns:a16="http://schemas.microsoft.com/office/drawing/2014/main" id="{12BFD4B4-8606-BABE-EAAD-45C9F5A82810}"/>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065217" y="4789892"/>
            <a:ext cx="2583609" cy="1958281"/>
          </a:xfrm>
          <a:prstGeom prst="rect">
            <a:avLst/>
          </a:prstGeom>
        </p:spPr>
      </p:pic>
    </p:spTree>
    <p:extLst>
      <p:ext uri="{BB962C8B-B14F-4D97-AF65-F5344CB8AC3E}">
        <p14:creationId xmlns:p14="http://schemas.microsoft.com/office/powerpoint/2010/main" val="38725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E4CE9-3DF8-718D-03A9-F58279EB4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D855E-FC95-7B9F-5533-B1BDDD36EC2D}"/>
              </a:ext>
            </a:extLst>
          </p:cNvPr>
          <p:cNvSpPr>
            <a:spLocks noGrp="1"/>
          </p:cNvSpPr>
          <p:nvPr>
            <p:ph type="title"/>
          </p:nvPr>
        </p:nvSpPr>
        <p:spPr/>
        <p:txBody>
          <a:bodyPr/>
          <a:lstStyle/>
          <a:p>
            <a:r>
              <a:rPr lang="de-CH" dirty="0"/>
              <a:t>Fazit</a:t>
            </a:r>
          </a:p>
        </p:txBody>
      </p:sp>
      <p:sp>
        <p:nvSpPr>
          <p:cNvPr id="4" name="Slide Number Placeholder 3">
            <a:extLst>
              <a:ext uri="{FF2B5EF4-FFF2-40B4-BE49-F238E27FC236}">
                <a16:creationId xmlns:a16="http://schemas.microsoft.com/office/drawing/2014/main" id="{2DBD583E-F050-4383-E18A-D833EF65E020}"/>
              </a:ext>
            </a:extLst>
          </p:cNvPr>
          <p:cNvSpPr>
            <a:spLocks noGrp="1"/>
          </p:cNvSpPr>
          <p:nvPr>
            <p:ph type="sldNum" sz="quarter" idx="12"/>
          </p:nvPr>
        </p:nvSpPr>
        <p:spPr/>
        <p:txBody>
          <a:bodyPr/>
          <a:lstStyle/>
          <a:p>
            <a:fld id="{5A33CB2A-1702-4C1D-9CC4-8D472D39F19E}" type="slidenum">
              <a:rPr lang="en-US" smtClean="0"/>
              <a:t>30</a:t>
            </a:fld>
            <a:endParaRPr lang="en-US"/>
          </a:p>
        </p:txBody>
      </p:sp>
      <p:sp>
        <p:nvSpPr>
          <p:cNvPr id="5" name="Content Placeholder 2">
            <a:extLst>
              <a:ext uri="{FF2B5EF4-FFF2-40B4-BE49-F238E27FC236}">
                <a16:creationId xmlns:a16="http://schemas.microsoft.com/office/drawing/2014/main" id="{250F7EEC-6388-F6E2-49EB-43818CEF888F}"/>
              </a:ext>
            </a:extLst>
          </p:cNvPr>
          <p:cNvSpPr txBox="1">
            <a:spLocks/>
          </p:cNvSpPr>
          <p:nvPr/>
        </p:nvSpPr>
        <p:spPr>
          <a:xfrm>
            <a:off x="6278879" y="1093305"/>
            <a:ext cx="5397022" cy="522068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Pauschale Verurteilung macht keinen Sinn!</a:t>
            </a:r>
            <a:br>
              <a:rPr lang="de-CH" dirty="0"/>
            </a:br>
            <a:r>
              <a:rPr lang="de-CH" dirty="0"/>
              <a:t>Schwarze Schafe gibt es überall!</a:t>
            </a:r>
          </a:p>
          <a:p>
            <a:r>
              <a:rPr lang="de-CH" dirty="0"/>
              <a:t>Letztendlich sind alles nur Rechner am Netz, so wie Häuser an den Strassen einer Stadt.</a:t>
            </a:r>
          </a:p>
          <a:p>
            <a:r>
              <a:rPr lang="de-CH" dirty="0"/>
              <a:t>Stellt Euch vor man würde Eure ganze Stadt als «Verbrecherbude» bezeichnen, nur weil ein Bewohner mit Drogen handelt!?</a:t>
            </a:r>
          </a:p>
          <a:p>
            <a:r>
              <a:rPr lang="de-CH" dirty="0"/>
              <a:t>Wenn Google etwas nicht «sieht», ist es nicht zwingend illegal. Ihr vermutet ja auch nicht in jedem, von der Strasse nicht sichtbaren Hinterhaus, einen Schwerverbrecher!?</a:t>
            </a:r>
          </a:p>
          <a:p>
            <a:r>
              <a:rPr lang="de-CH" dirty="0"/>
              <a:t>Und es macht durchaus Sinn nicht immer und überall sichtbar zu sein z.B. Schlafzimmer, Arzt, …</a:t>
            </a:r>
          </a:p>
        </p:txBody>
      </p:sp>
      <p:pic>
        <p:nvPicPr>
          <p:cNvPr id="9" name="Picture 8">
            <a:extLst>
              <a:ext uri="{FF2B5EF4-FFF2-40B4-BE49-F238E27FC236}">
                <a16:creationId xmlns:a16="http://schemas.microsoft.com/office/drawing/2014/main" id="{5460D7AA-AD7C-D4AF-F9ED-2D1054CEC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487" y="910424"/>
            <a:ext cx="3756986" cy="2278577"/>
          </a:xfrm>
          <a:prstGeom prst="rect">
            <a:avLst/>
          </a:prstGeom>
        </p:spPr>
      </p:pic>
      <p:pic>
        <p:nvPicPr>
          <p:cNvPr id="11" name="Picture 10">
            <a:extLst>
              <a:ext uri="{FF2B5EF4-FFF2-40B4-BE49-F238E27FC236}">
                <a16:creationId xmlns:a16="http://schemas.microsoft.com/office/drawing/2014/main" id="{60B70005-A97F-2682-3DAB-E8B693AD3DA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02230" y="979257"/>
            <a:ext cx="613410" cy="471854"/>
          </a:xfrm>
          <a:prstGeom prst="rect">
            <a:avLst/>
          </a:prstGeom>
        </p:spPr>
      </p:pic>
      <p:pic>
        <p:nvPicPr>
          <p:cNvPr id="12" name="Picture 11">
            <a:extLst>
              <a:ext uri="{FF2B5EF4-FFF2-40B4-BE49-F238E27FC236}">
                <a16:creationId xmlns:a16="http://schemas.microsoft.com/office/drawing/2014/main" id="{12EE42A3-1F12-FD96-565D-B319E11A94D6}"/>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1570" y="2419437"/>
            <a:ext cx="613410" cy="471854"/>
          </a:xfrm>
          <a:prstGeom prst="rect">
            <a:avLst/>
          </a:prstGeom>
        </p:spPr>
      </p:pic>
      <p:grpSp>
        <p:nvGrpSpPr>
          <p:cNvPr id="3" name="Group 2">
            <a:extLst>
              <a:ext uri="{FF2B5EF4-FFF2-40B4-BE49-F238E27FC236}">
                <a16:creationId xmlns:a16="http://schemas.microsoft.com/office/drawing/2014/main" id="{9A35083E-5BB7-989F-241C-A38431D34A60}"/>
              </a:ext>
            </a:extLst>
          </p:cNvPr>
          <p:cNvGrpSpPr/>
          <p:nvPr/>
        </p:nvGrpSpPr>
        <p:grpSpPr>
          <a:xfrm>
            <a:off x="2129092" y="3313938"/>
            <a:ext cx="3441195" cy="3441195"/>
            <a:chOff x="881632" y="3313938"/>
            <a:chExt cx="3441195" cy="3441195"/>
          </a:xfrm>
        </p:grpSpPr>
        <p:pic>
          <p:nvPicPr>
            <p:cNvPr id="14" name="Picture 13">
              <a:extLst>
                <a:ext uri="{FF2B5EF4-FFF2-40B4-BE49-F238E27FC236}">
                  <a16:creationId xmlns:a16="http://schemas.microsoft.com/office/drawing/2014/main" id="{C10A5401-10A6-B34D-7D45-945580AA62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1632" y="3313938"/>
              <a:ext cx="3441195" cy="3441195"/>
            </a:xfrm>
            <a:prstGeom prst="rect">
              <a:avLst/>
            </a:prstGeom>
          </p:spPr>
        </p:pic>
        <p:pic>
          <p:nvPicPr>
            <p:cNvPr id="15" name="Picture 14">
              <a:extLst>
                <a:ext uri="{FF2B5EF4-FFF2-40B4-BE49-F238E27FC236}">
                  <a16:creationId xmlns:a16="http://schemas.microsoft.com/office/drawing/2014/main" id="{97D67C2E-633F-C409-ACAE-A29957D0FBA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93570" y="3703647"/>
              <a:ext cx="613410" cy="471854"/>
            </a:xfrm>
            <a:prstGeom prst="rect">
              <a:avLst/>
            </a:prstGeom>
          </p:spPr>
        </p:pic>
        <p:pic>
          <p:nvPicPr>
            <p:cNvPr id="16" name="Picture 15">
              <a:extLst>
                <a:ext uri="{FF2B5EF4-FFF2-40B4-BE49-F238E27FC236}">
                  <a16:creationId xmlns:a16="http://schemas.microsoft.com/office/drawing/2014/main" id="{01B23651-25B3-247E-1994-85B7206C859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6970" y="5711649"/>
              <a:ext cx="613410" cy="471854"/>
            </a:xfrm>
            <a:prstGeom prst="rect">
              <a:avLst/>
            </a:prstGeom>
          </p:spPr>
        </p:pic>
      </p:grpSp>
    </p:spTree>
    <p:extLst>
      <p:ext uri="{BB962C8B-B14F-4D97-AF65-F5344CB8AC3E}">
        <p14:creationId xmlns:p14="http://schemas.microsoft.com/office/powerpoint/2010/main" val="616453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66026-B775-7AAB-8CC6-1B79BD93D37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61544" y="0"/>
            <a:ext cx="9869714" cy="6858000"/>
          </a:xfrm>
          <a:prstGeom prst="rect">
            <a:avLst/>
          </a:prstGeo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194121" y="6034208"/>
            <a:ext cx="5481780"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Wir </a:t>
            </a:r>
            <a:r>
              <a:rPr lang="en-US" dirty="0" err="1"/>
              <a:t>nutzen</a:t>
            </a:r>
            <a:r>
              <a:rPr lang="en-US" dirty="0"/>
              <a:t> </a:t>
            </a:r>
            <a:r>
              <a:rPr lang="en-US" dirty="0" err="1"/>
              <a:t>nur</a:t>
            </a:r>
            <a:endParaRPr lang="en-US" dirty="0"/>
          </a:p>
          <a:p>
            <a:pPr algn="r"/>
            <a:r>
              <a:rPr lang="en-US" dirty="0"/>
              <a:t>10% </a:t>
            </a:r>
            <a:r>
              <a:rPr lang="en-US" dirty="0" err="1"/>
              <a:t>unserer</a:t>
            </a:r>
            <a:r>
              <a:rPr lang="en-US" dirty="0"/>
              <a:t> </a:t>
            </a:r>
            <a:r>
              <a:rPr lang="en-US" dirty="0" err="1"/>
              <a:t>Kapzität</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488681" y="3731322"/>
            <a:ext cx="3261410"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dirty="0"/>
              <a:t>Mythos und Wahrheit</a:t>
            </a:r>
          </a:p>
        </p:txBody>
      </p:sp>
    </p:spTree>
    <p:extLst>
      <p:ext uri="{BB962C8B-B14F-4D97-AF65-F5344CB8AC3E}">
        <p14:creationId xmlns:p14="http://schemas.microsoft.com/office/powerpoint/2010/main" val="2342146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138B-532E-4888-2090-A62A9CD8503E}"/>
              </a:ext>
            </a:extLst>
          </p:cNvPr>
          <p:cNvSpPr>
            <a:spLocks noGrp="1"/>
          </p:cNvSpPr>
          <p:nvPr>
            <p:ph type="title"/>
          </p:nvPr>
        </p:nvSpPr>
        <p:spPr/>
        <p:txBody>
          <a:bodyPr/>
          <a:lstStyle/>
          <a:p>
            <a:r>
              <a:rPr lang="de-CH" dirty="0"/>
              <a:t>Einstein hat gesagt…</a:t>
            </a:r>
          </a:p>
        </p:txBody>
      </p:sp>
      <p:sp>
        <p:nvSpPr>
          <p:cNvPr id="3" name="Content Placeholder 2">
            <a:extLst>
              <a:ext uri="{FF2B5EF4-FFF2-40B4-BE49-F238E27FC236}">
                <a16:creationId xmlns:a16="http://schemas.microsoft.com/office/drawing/2014/main" id="{0D79276A-7E11-FD2C-A123-19FF3AA0BEEE}"/>
              </a:ext>
            </a:extLst>
          </p:cNvPr>
          <p:cNvSpPr>
            <a:spLocks noGrp="1"/>
          </p:cNvSpPr>
          <p:nvPr>
            <p:ph idx="1"/>
          </p:nvPr>
        </p:nvSpPr>
        <p:spPr>
          <a:xfrm>
            <a:off x="516099" y="1093305"/>
            <a:ext cx="6821961" cy="2335695"/>
          </a:xfrm>
        </p:spPr>
        <p:txBody>
          <a:bodyPr/>
          <a:lstStyle/>
          <a:p>
            <a:r>
              <a:rPr lang="de-CH" dirty="0"/>
              <a:t>Diese rhetorische Form nennt man «Autoritätsbeweis».</a:t>
            </a:r>
          </a:p>
          <a:p>
            <a:r>
              <a:rPr lang="de-CH" dirty="0"/>
              <a:t>Man hat kein gutes Argument, aber es gibt eine anerkannte Persönlichkeit/Autorität, die dies oder das gesagt hat.</a:t>
            </a:r>
          </a:p>
          <a:p>
            <a:r>
              <a:rPr lang="de-CH" dirty="0"/>
              <a:t>Eine dieser Aussagen soll sein: </a:t>
            </a:r>
          </a:p>
          <a:p>
            <a:r>
              <a:rPr lang="de-CH" dirty="0"/>
              <a:t>	«Wir nutzen nur 10% unseres Gehirns»</a:t>
            </a:r>
          </a:p>
        </p:txBody>
      </p:sp>
      <p:sp>
        <p:nvSpPr>
          <p:cNvPr id="4" name="Slide Number Placeholder 3">
            <a:extLst>
              <a:ext uri="{FF2B5EF4-FFF2-40B4-BE49-F238E27FC236}">
                <a16:creationId xmlns:a16="http://schemas.microsoft.com/office/drawing/2014/main" id="{3E42D96A-B2B2-AFB8-18F2-7105F7470312}"/>
              </a:ext>
            </a:extLst>
          </p:cNvPr>
          <p:cNvSpPr>
            <a:spLocks noGrp="1"/>
          </p:cNvSpPr>
          <p:nvPr>
            <p:ph type="sldNum" sz="quarter" idx="12"/>
          </p:nvPr>
        </p:nvSpPr>
        <p:spPr/>
        <p:txBody>
          <a:bodyPr/>
          <a:lstStyle/>
          <a:p>
            <a:fld id="{5A33CB2A-1702-4C1D-9CC4-8D472D39F19E}" type="slidenum">
              <a:rPr lang="en-US" smtClean="0"/>
              <a:t>32</a:t>
            </a:fld>
            <a:endParaRPr lang="en-US"/>
          </a:p>
        </p:txBody>
      </p:sp>
      <p:pic>
        <p:nvPicPr>
          <p:cNvPr id="6" name="Picture 5">
            <a:extLst>
              <a:ext uri="{FF2B5EF4-FFF2-40B4-BE49-F238E27FC236}">
                <a16:creationId xmlns:a16="http://schemas.microsoft.com/office/drawing/2014/main" id="{7BCB2EA4-1410-1189-0EEE-64FF65611730}"/>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9" y="2385060"/>
            <a:ext cx="3575046" cy="4472940"/>
          </a:xfrm>
          <a:prstGeom prst="rect">
            <a:avLst/>
          </a:prstGeom>
        </p:spPr>
      </p:pic>
      <p:pic>
        <p:nvPicPr>
          <p:cNvPr id="8" name="Picture 7">
            <a:extLst>
              <a:ext uri="{FF2B5EF4-FFF2-40B4-BE49-F238E27FC236}">
                <a16:creationId xmlns:a16="http://schemas.microsoft.com/office/drawing/2014/main" id="{7C659A3B-743F-5D90-C1F4-5662E3FAB7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54159" y="523240"/>
            <a:ext cx="3175000" cy="2717800"/>
          </a:xfrm>
          <a:prstGeom prst="rect">
            <a:avLst/>
          </a:prstGeom>
        </p:spPr>
      </p:pic>
      <p:sp>
        <p:nvSpPr>
          <p:cNvPr id="9" name="Content Placeholder 2">
            <a:extLst>
              <a:ext uri="{FF2B5EF4-FFF2-40B4-BE49-F238E27FC236}">
                <a16:creationId xmlns:a16="http://schemas.microsoft.com/office/drawing/2014/main" id="{26D03652-E7C0-AB6B-F140-63D79315044E}"/>
              </a:ext>
            </a:extLst>
          </p:cNvPr>
          <p:cNvSpPr txBox="1">
            <a:spLocks/>
          </p:cNvSpPr>
          <p:nvPr/>
        </p:nvSpPr>
        <p:spPr>
          <a:xfrm>
            <a:off x="3144999" y="3547828"/>
            <a:ext cx="5153181" cy="233569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Zwei Dinge können wir sofort sagen:</a:t>
            </a:r>
          </a:p>
          <a:p>
            <a:pPr marL="342900" indent="-342900">
              <a:buAutoNum type="arabicPeriod"/>
            </a:pPr>
            <a:r>
              <a:rPr lang="de-CH" dirty="0"/>
              <a:t>Das hat Einstein nie gesagt!</a:t>
            </a:r>
          </a:p>
          <a:p>
            <a:pPr marL="342900" indent="-342900">
              <a:buAutoNum type="arabicPeriod"/>
            </a:pPr>
            <a:r>
              <a:rPr lang="de-CH" dirty="0"/>
              <a:t>Das ist auch absoluter Bullshit!</a:t>
            </a:r>
          </a:p>
          <a:p>
            <a:endParaRPr lang="de-CH" dirty="0"/>
          </a:p>
          <a:p>
            <a:r>
              <a:rPr lang="de-CH" dirty="0"/>
              <a:t>Warum? Schauen wir uns an, was das Gehirn denn den ganzen lieben langen Tag so tut…</a:t>
            </a:r>
          </a:p>
          <a:p>
            <a:endParaRPr lang="de-CH" dirty="0"/>
          </a:p>
        </p:txBody>
      </p:sp>
      <p:pic>
        <p:nvPicPr>
          <p:cNvPr id="13" name="Picture 12">
            <a:extLst>
              <a:ext uri="{FF2B5EF4-FFF2-40B4-BE49-F238E27FC236}">
                <a16:creationId xmlns:a16="http://schemas.microsoft.com/office/drawing/2014/main" id="{569E7C60-D44B-DFF4-B8DE-02D37E401AB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195789" y="3241040"/>
            <a:ext cx="2491740" cy="3413760"/>
          </a:xfrm>
          <a:prstGeom prst="rect">
            <a:avLst/>
          </a:prstGeom>
        </p:spPr>
      </p:pic>
      <p:sp>
        <p:nvSpPr>
          <p:cNvPr id="14" name="TextBox 13">
            <a:extLst>
              <a:ext uri="{FF2B5EF4-FFF2-40B4-BE49-F238E27FC236}">
                <a16:creationId xmlns:a16="http://schemas.microsoft.com/office/drawing/2014/main" id="{20210DD7-8946-1977-D0DB-E56687515C49}"/>
              </a:ext>
            </a:extLst>
          </p:cNvPr>
          <p:cNvSpPr txBox="1"/>
          <p:nvPr/>
        </p:nvSpPr>
        <p:spPr>
          <a:xfrm>
            <a:off x="0" y="3173730"/>
            <a:ext cx="2525050" cy="3939540"/>
          </a:xfrm>
          <a:prstGeom prst="rect">
            <a:avLst/>
          </a:prstGeom>
          <a:noFill/>
        </p:spPr>
        <p:txBody>
          <a:bodyPr wrap="none" rtlCol="0">
            <a:spAutoFit/>
          </a:bodyPr>
          <a:lstStyle/>
          <a:p>
            <a:r>
              <a:rPr lang="de-CH" sz="25000" b="1" dirty="0">
                <a:solidFill>
                  <a:srgbClr val="FF0000"/>
                </a:solidFill>
              </a:rPr>
              <a:t>X</a:t>
            </a:r>
          </a:p>
        </p:txBody>
      </p:sp>
    </p:spTree>
    <p:extLst>
      <p:ext uri="{BB962C8B-B14F-4D97-AF65-F5344CB8AC3E}">
        <p14:creationId xmlns:p14="http://schemas.microsoft.com/office/powerpoint/2010/main" val="321645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 calcmode="lin" valueType="num">
                                      <p:cBhvr additive="base">
                                        <p:cTn id="4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anim calcmode="lin" valueType="num">
                                      <p:cBhvr additive="base">
                                        <p:cTn id="5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CD50E-904C-DE81-7586-2703C4FD1E53}"/>
              </a:ext>
            </a:extLst>
          </p:cNvPr>
          <p:cNvSpPr>
            <a:spLocks noGrp="1"/>
          </p:cNvSpPr>
          <p:nvPr>
            <p:ph type="title"/>
          </p:nvPr>
        </p:nvSpPr>
        <p:spPr/>
        <p:txBody>
          <a:bodyPr/>
          <a:lstStyle/>
          <a:p>
            <a:r>
              <a:rPr lang="de-CH" dirty="0"/>
              <a:t>Fakten</a:t>
            </a:r>
          </a:p>
        </p:txBody>
      </p:sp>
      <p:sp>
        <p:nvSpPr>
          <p:cNvPr id="3" name="Content Placeholder 2">
            <a:extLst>
              <a:ext uri="{FF2B5EF4-FFF2-40B4-BE49-F238E27FC236}">
                <a16:creationId xmlns:a16="http://schemas.microsoft.com/office/drawing/2014/main" id="{C2D91B1C-F731-17AA-ED4A-E7330FA3DCF8}"/>
              </a:ext>
            </a:extLst>
          </p:cNvPr>
          <p:cNvSpPr>
            <a:spLocks noGrp="1"/>
          </p:cNvSpPr>
          <p:nvPr>
            <p:ph idx="1"/>
          </p:nvPr>
        </p:nvSpPr>
        <p:spPr>
          <a:xfrm>
            <a:off x="516100" y="1093305"/>
            <a:ext cx="7344107" cy="5220684"/>
          </a:xfrm>
        </p:spPr>
        <p:txBody>
          <a:bodyPr/>
          <a:lstStyle/>
          <a:p>
            <a:r>
              <a:rPr lang="de-CH" b="1" dirty="0"/>
              <a:t>Biologie</a:t>
            </a:r>
          </a:p>
          <a:p>
            <a:r>
              <a:rPr lang="de-CH" dirty="0"/>
              <a:t>Das Gehirn verbraucht </a:t>
            </a:r>
            <a:r>
              <a:rPr lang="de-CH" b="1" dirty="0"/>
              <a:t>20 % der Energie des Körpers</a:t>
            </a:r>
            <a:r>
              <a:rPr lang="de-CH" dirty="0"/>
              <a:t>, obwohl es nur </a:t>
            </a:r>
            <a:r>
              <a:rPr lang="de-CH" b="1" dirty="0"/>
              <a:t>2 % der Körpermasse </a:t>
            </a:r>
            <a:r>
              <a:rPr lang="de-CH" dirty="0"/>
              <a:t>ausmacht (bei Säuglingen sogar 50 %)</a:t>
            </a:r>
          </a:p>
          <a:p>
            <a:pPr fontAlgn="ctr"/>
            <a:r>
              <a:rPr lang="de-CH" dirty="0"/>
              <a:t>Für anstrengende Denk-Aufgaben braucht es </a:t>
            </a:r>
            <a:r>
              <a:rPr lang="de-CH" b="1" dirty="0"/>
              <a:t>nur ca. 5 % mehr </a:t>
            </a:r>
            <a:r>
              <a:rPr lang="de-CH" dirty="0"/>
              <a:t>als in Ruhe</a:t>
            </a:r>
          </a:p>
          <a:p>
            <a:pPr fontAlgn="ctr"/>
            <a:r>
              <a:rPr lang="de-CH" b="1" dirty="0"/>
              <a:t>95 % </a:t>
            </a:r>
            <a:r>
              <a:rPr lang="de-CH" dirty="0"/>
              <a:t>der Energie fließen in </a:t>
            </a:r>
            <a:r>
              <a:rPr lang="de-CH" b="1" dirty="0"/>
              <a:t>Grundfunktionen</a:t>
            </a:r>
            <a:r>
              <a:rPr lang="de-CH" dirty="0"/>
              <a:t>, nicht in aktives Denken</a:t>
            </a:r>
          </a:p>
          <a:p>
            <a:endParaRPr lang="de-CH" dirty="0"/>
          </a:p>
          <a:p>
            <a:endParaRPr lang="de-CH" dirty="0"/>
          </a:p>
          <a:p>
            <a:r>
              <a:rPr lang="de-CH" b="1" dirty="0"/>
              <a:t>Grundfunktionen!? Was sind Grundfunktionen?</a:t>
            </a:r>
          </a:p>
          <a:p>
            <a:r>
              <a:rPr lang="de-CH" dirty="0"/>
              <a:t>Es läuft doch alles autonom! Da denk ich doch (meistens😉) nichts dabei wenn mein Herz schlägt oder ich atme oder wenn ich verdaue!</a:t>
            </a:r>
          </a:p>
        </p:txBody>
      </p:sp>
      <p:sp>
        <p:nvSpPr>
          <p:cNvPr id="4" name="Slide Number Placeholder 3">
            <a:extLst>
              <a:ext uri="{FF2B5EF4-FFF2-40B4-BE49-F238E27FC236}">
                <a16:creationId xmlns:a16="http://schemas.microsoft.com/office/drawing/2014/main" id="{CB05D09D-6E1A-02F7-0AA7-4105933202AD}"/>
              </a:ext>
            </a:extLst>
          </p:cNvPr>
          <p:cNvSpPr>
            <a:spLocks noGrp="1"/>
          </p:cNvSpPr>
          <p:nvPr>
            <p:ph type="sldNum" sz="quarter" idx="12"/>
          </p:nvPr>
        </p:nvSpPr>
        <p:spPr/>
        <p:txBody>
          <a:bodyPr/>
          <a:lstStyle/>
          <a:p>
            <a:fld id="{5A33CB2A-1702-4C1D-9CC4-8D472D39F19E}" type="slidenum">
              <a:rPr lang="en-US" smtClean="0"/>
              <a:t>33</a:t>
            </a:fld>
            <a:endParaRPr lang="en-US"/>
          </a:p>
        </p:txBody>
      </p:sp>
      <p:sp>
        <p:nvSpPr>
          <p:cNvPr id="5" name="Rectangle: Rounded Corners 4">
            <a:extLst>
              <a:ext uri="{FF2B5EF4-FFF2-40B4-BE49-F238E27FC236}">
                <a16:creationId xmlns:a16="http://schemas.microsoft.com/office/drawing/2014/main" id="{D6C0DFCA-6AD9-185D-7ECC-D35112263B15}"/>
              </a:ext>
            </a:extLst>
          </p:cNvPr>
          <p:cNvSpPr/>
          <p:nvPr/>
        </p:nvSpPr>
        <p:spPr>
          <a:xfrm>
            <a:off x="8187211" y="1188719"/>
            <a:ext cx="3722849" cy="244465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CH" sz="2400" b="1" dirty="0"/>
              <a:t>Noch schlimmer?</a:t>
            </a:r>
          </a:p>
          <a:p>
            <a:pPr algn="ctr"/>
            <a:r>
              <a:rPr lang="de-CH" sz="2400" b="1" dirty="0"/>
              <a:t>Nur </a:t>
            </a:r>
          </a:p>
          <a:p>
            <a:pPr algn="ctr"/>
            <a:r>
              <a:rPr lang="de-CH" sz="6600" b="1" dirty="0"/>
              <a:t>5% ?</a:t>
            </a:r>
          </a:p>
          <a:p>
            <a:pPr algn="ctr"/>
            <a:r>
              <a:rPr lang="de-CH" sz="2400" b="1" dirty="0"/>
              <a:t>zum Denken</a:t>
            </a:r>
          </a:p>
        </p:txBody>
      </p:sp>
    </p:spTree>
    <p:extLst>
      <p:ext uri="{BB962C8B-B14F-4D97-AF65-F5344CB8AC3E}">
        <p14:creationId xmlns:p14="http://schemas.microsoft.com/office/powerpoint/2010/main" val="119942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9246C-793A-73E9-793B-135F20B67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4BC92-4451-2120-AFB6-5B86588D6AE2}"/>
              </a:ext>
            </a:extLst>
          </p:cNvPr>
          <p:cNvSpPr>
            <a:spLocks noGrp="1"/>
          </p:cNvSpPr>
          <p:nvPr>
            <p:ph type="title"/>
          </p:nvPr>
        </p:nvSpPr>
        <p:spPr/>
        <p:txBody>
          <a:bodyPr/>
          <a:lstStyle/>
          <a:p>
            <a:r>
              <a:rPr lang="de-CH" dirty="0"/>
              <a:t>Grundfunktionen?</a:t>
            </a:r>
          </a:p>
        </p:txBody>
      </p:sp>
      <p:sp>
        <p:nvSpPr>
          <p:cNvPr id="3" name="Content Placeholder 2">
            <a:extLst>
              <a:ext uri="{FF2B5EF4-FFF2-40B4-BE49-F238E27FC236}">
                <a16:creationId xmlns:a16="http://schemas.microsoft.com/office/drawing/2014/main" id="{F71CABAA-EE38-84DD-4538-F1B538308551}"/>
              </a:ext>
            </a:extLst>
          </p:cNvPr>
          <p:cNvSpPr>
            <a:spLocks noGrp="1"/>
          </p:cNvSpPr>
          <p:nvPr>
            <p:ph idx="1"/>
          </p:nvPr>
        </p:nvSpPr>
        <p:spPr>
          <a:xfrm>
            <a:off x="516099" y="1093305"/>
            <a:ext cx="8208802" cy="5220684"/>
          </a:xfrm>
        </p:spPr>
        <p:txBody>
          <a:bodyPr/>
          <a:lstStyle/>
          <a:p>
            <a:pPr fontAlgn="ctr"/>
            <a:r>
              <a:rPr lang="de-CH" dirty="0"/>
              <a:t>Früher als „Rauschen“ abgetan, ist die </a:t>
            </a:r>
            <a:r>
              <a:rPr lang="de-CH" b="1" dirty="0"/>
              <a:t>Ruheaktivität des Gehirns hochorganisiert</a:t>
            </a:r>
            <a:r>
              <a:rPr lang="de-CH" dirty="0"/>
              <a:t> (Default Mode Network).</a:t>
            </a:r>
          </a:p>
          <a:p>
            <a:pPr fontAlgn="ctr"/>
            <a:r>
              <a:rPr lang="de-CH" dirty="0"/>
              <a:t>Das Gehirn erstellt </a:t>
            </a:r>
            <a:r>
              <a:rPr lang="de-CH" b="1" dirty="0"/>
              <a:t>kontinuierlich Vorhersagemodelle</a:t>
            </a:r>
            <a:r>
              <a:rPr lang="de-CH" dirty="0"/>
              <a:t> des Körpers und der Umwelt, um Ressourcen effizient zuzuteilen.</a:t>
            </a:r>
          </a:p>
          <a:p>
            <a:pPr fontAlgn="ctr"/>
            <a:r>
              <a:rPr lang="de-CH" dirty="0"/>
              <a:t>Es </a:t>
            </a:r>
            <a:r>
              <a:rPr lang="de-CH" b="1" dirty="0"/>
              <a:t>überwacht ständig Körperfunktionen</a:t>
            </a:r>
            <a:r>
              <a:rPr lang="de-CH" dirty="0"/>
              <a:t> (Temperatur, Blutzucker, Herzfrequenz, Atmung etc.), um das Überleben zu sichern.</a:t>
            </a:r>
          </a:p>
          <a:p>
            <a:pPr fontAlgn="ctr"/>
            <a:endParaRPr lang="de-CH" dirty="0"/>
          </a:p>
          <a:p>
            <a:pPr fontAlgn="ctr"/>
            <a:r>
              <a:rPr lang="de-CH" b="1" dirty="0"/>
              <a:t>Jeder merkt das: Fang mal an zu rennen! </a:t>
            </a:r>
            <a:br>
              <a:rPr lang="de-CH" dirty="0"/>
            </a:br>
            <a:r>
              <a:rPr lang="de-CH" dirty="0"/>
              <a:t>Bald geht der Puls hoch. Dann zwingt der Körper Dich tiefer und öfter zu atmen. Bestimmte Funktionen werden reduziert, andere erhöht.</a:t>
            </a:r>
          </a:p>
          <a:p>
            <a:pPr algn="ctr" fontAlgn="ctr"/>
            <a:br>
              <a:rPr lang="de-CH" sz="400" b="1" dirty="0"/>
            </a:br>
            <a:r>
              <a:rPr lang="de-CH" b="1" dirty="0"/>
              <a:t>Fun Fakt</a:t>
            </a:r>
          </a:p>
          <a:p>
            <a:pPr fontAlgn="ctr"/>
            <a:r>
              <a:rPr lang="de-CH" dirty="0"/>
              <a:t>Läufst Du einen Marathon, «frisst» Dein Körper nach und nach sogar Körpermasse (Muskeln) auf, denn die sind nicht überlebensnotwendig – gegenüber all den anderen Funktionen.</a:t>
            </a:r>
          </a:p>
          <a:p>
            <a:endParaRPr lang="de-CH" dirty="0"/>
          </a:p>
          <a:p>
            <a:endParaRPr lang="de-CH" dirty="0"/>
          </a:p>
        </p:txBody>
      </p:sp>
      <p:sp>
        <p:nvSpPr>
          <p:cNvPr id="4" name="Slide Number Placeholder 3">
            <a:extLst>
              <a:ext uri="{FF2B5EF4-FFF2-40B4-BE49-F238E27FC236}">
                <a16:creationId xmlns:a16="http://schemas.microsoft.com/office/drawing/2014/main" id="{17B2C5B8-1DE7-D641-2ECB-8E2E8101D217}"/>
              </a:ext>
            </a:extLst>
          </p:cNvPr>
          <p:cNvSpPr>
            <a:spLocks noGrp="1"/>
          </p:cNvSpPr>
          <p:nvPr>
            <p:ph type="sldNum" sz="quarter" idx="12"/>
          </p:nvPr>
        </p:nvSpPr>
        <p:spPr/>
        <p:txBody>
          <a:bodyPr/>
          <a:lstStyle/>
          <a:p>
            <a:fld id="{5A33CB2A-1702-4C1D-9CC4-8D472D39F19E}" type="slidenum">
              <a:rPr lang="en-US" smtClean="0"/>
              <a:t>34</a:t>
            </a:fld>
            <a:endParaRPr lang="en-US"/>
          </a:p>
        </p:txBody>
      </p:sp>
      <p:pic>
        <p:nvPicPr>
          <p:cNvPr id="6" name="Picture 5">
            <a:extLst>
              <a:ext uri="{FF2B5EF4-FFF2-40B4-BE49-F238E27FC236}">
                <a16:creationId xmlns:a16="http://schemas.microsoft.com/office/drawing/2014/main" id="{4670E14E-2BAE-37B5-24AD-588862DC6A0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595795" y="1093305"/>
            <a:ext cx="3390900" cy="5220684"/>
          </a:xfrm>
          <a:prstGeom prst="rect">
            <a:avLst/>
          </a:prstGeom>
        </p:spPr>
      </p:pic>
      <p:sp>
        <p:nvSpPr>
          <p:cNvPr id="7" name="TextBox 6">
            <a:extLst>
              <a:ext uri="{FF2B5EF4-FFF2-40B4-BE49-F238E27FC236}">
                <a16:creationId xmlns:a16="http://schemas.microsoft.com/office/drawing/2014/main" id="{FF36627C-2D65-4073-7D31-B44F4A561297}"/>
              </a:ext>
            </a:extLst>
          </p:cNvPr>
          <p:cNvSpPr txBox="1"/>
          <p:nvPr/>
        </p:nvSpPr>
        <p:spPr>
          <a:xfrm>
            <a:off x="9176196" y="2773680"/>
            <a:ext cx="2230098" cy="1200329"/>
          </a:xfrm>
          <a:prstGeom prst="rect">
            <a:avLst/>
          </a:prstGeom>
          <a:noFill/>
        </p:spPr>
        <p:txBody>
          <a:bodyPr wrap="none" rtlCol="0">
            <a:spAutoFit/>
          </a:bodyPr>
          <a:lstStyle/>
          <a:p>
            <a:r>
              <a:rPr lang="de-CH" sz="7200" b="1" dirty="0">
                <a:solidFill>
                  <a:srgbClr val="FF0000"/>
                </a:solidFill>
              </a:rPr>
              <a:t>95%</a:t>
            </a:r>
          </a:p>
        </p:txBody>
      </p:sp>
    </p:spTree>
    <p:extLst>
      <p:ext uri="{BB962C8B-B14F-4D97-AF65-F5344CB8AC3E}">
        <p14:creationId xmlns:p14="http://schemas.microsoft.com/office/powerpoint/2010/main" val="7916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11A7-4F1C-9E66-6D90-B8AD571A72C9}"/>
              </a:ext>
            </a:extLst>
          </p:cNvPr>
          <p:cNvSpPr>
            <a:spLocks noGrp="1"/>
          </p:cNvSpPr>
          <p:nvPr>
            <p:ph type="title"/>
          </p:nvPr>
        </p:nvSpPr>
        <p:spPr/>
        <p:txBody>
          <a:bodyPr/>
          <a:lstStyle/>
          <a:p>
            <a:r>
              <a:rPr lang="de-CH" dirty="0"/>
              <a:t>Fazit</a:t>
            </a:r>
          </a:p>
        </p:txBody>
      </p:sp>
      <p:sp>
        <p:nvSpPr>
          <p:cNvPr id="3" name="Content Placeholder 2">
            <a:extLst>
              <a:ext uri="{FF2B5EF4-FFF2-40B4-BE49-F238E27FC236}">
                <a16:creationId xmlns:a16="http://schemas.microsoft.com/office/drawing/2014/main" id="{B5A81FC2-ED65-AF80-3BF5-BE4FB8CD6C11}"/>
              </a:ext>
            </a:extLst>
          </p:cNvPr>
          <p:cNvSpPr>
            <a:spLocks noGrp="1"/>
          </p:cNvSpPr>
          <p:nvPr>
            <p:ph idx="1"/>
          </p:nvPr>
        </p:nvSpPr>
        <p:spPr>
          <a:xfrm>
            <a:off x="516099" y="1093305"/>
            <a:ext cx="6349522" cy="3592995"/>
          </a:xfrm>
        </p:spPr>
        <p:txBody>
          <a:bodyPr/>
          <a:lstStyle/>
          <a:p>
            <a:r>
              <a:rPr lang="de-CH" dirty="0"/>
              <a:t>Wir nutzen IMMER </a:t>
            </a:r>
          </a:p>
          <a:p>
            <a:endParaRPr lang="de-CH" dirty="0"/>
          </a:p>
          <a:p>
            <a:endParaRPr lang="de-CH" dirty="0"/>
          </a:p>
          <a:p>
            <a:endParaRPr lang="de-CH" dirty="0"/>
          </a:p>
          <a:p>
            <a:r>
              <a:rPr lang="de-CH" dirty="0"/>
              <a:t>unseres Gehirns!</a:t>
            </a:r>
          </a:p>
          <a:p>
            <a:endParaRPr lang="de-CH" dirty="0"/>
          </a:p>
          <a:p>
            <a:r>
              <a:rPr lang="de-CH" dirty="0"/>
              <a:t>Und wenn wir ein Geburtstagsgeschenk für unseren Partner, unsere Partnerin suchen, vielleicht auch etwas mehr… </a:t>
            </a:r>
          </a:p>
        </p:txBody>
      </p:sp>
      <p:sp>
        <p:nvSpPr>
          <p:cNvPr id="4" name="Slide Number Placeholder 3">
            <a:extLst>
              <a:ext uri="{FF2B5EF4-FFF2-40B4-BE49-F238E27FC236}">
                <a16:creationId xmlns:a16="http://schemas.microsoft.com/office/drawing/2014/main" id="{26FF1E9A-24D0-7DC4-2B57-879DB23835CB}"/>
              </a:ext>
            </a:extLst>
          </p:cNvPr>
          <p:cNvSpPr>
            <a:spLocks noGrp="1"/>
          </p:cNvSpPr>
          <p:nvPr>
            <p:ph type="sldNum" sz="quarter" idx="12"/>
          </p:nvPr>
        </p:nvSpPr>
        <p:spPr/>
        <p:txBody>
          <a:bodyPr/>
          <a:lstStyle/>
          <a:p>
            <a:fld id="{5A33CB2A-1702-4C1D-9CC4-8D472D39F19E}" type="slidenum">
              <a:rPr lang="en-US" smtClean="0"/>
              <a:t>35</a:t>
            </a:fld>
            <a:endParaRPr lang="en-US"/>
          </a:p>
        </p:txBody>
      </p:sp>
      <p:pic>
        <p:nvPicPr>
          <p:cNvPr id="6" name="Picture 5">
            <a:extLst>
              <a:ext uri="{FF2B5EF4-FFF2-40B4-BE49-F238E27FC236}">
                <a16:creationId xmlns:a16="http://schemas.microsoft.com/office/drawing/2014/main" id="{A8C66C40-B941-3D78-7C14-08DF6E093C63}"/>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341042" y="818984"/>
            <a:ext cx="4343400" cy="5379720"/>
          </a:xfrm>
          <a:prstGeom prst="rect">
            <a:avLst/>
          </a:prstGeom>
        </p:spPr>
      </p:pic>
      <p:pic>
        <p:nvPicPr>
          <p:cNvPr id="8" name="Picture 7">
            <a:extLst>
              <a:ext uri="{FF2B5EF4-FFF2-40B4-BE49-F238E27FC236}">
                <a16:creationId xmlns:a16="http://schemas.microsoft.com/office/drawing/2014/main" id="{58F2ADAC-270B-11D6-F965-D29BBB3FA34B}"/>
              </a:ext>
            </a:extLst>
          </p:cNvPr>
          <p:cNvPicPr>
            <a:picLocks noChangeAspect="1"/>
          </p:cNvPicPr>
          <p:nvPr/>
        </p:nvPicPr>
        <p:blipFill>
          <a:blip r:embed="rId3"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a:xfrm>
            <a:off x="1858412" y="1485900"/>
            <a:ext cx="3239368" cy="1432560"/>
          </a:xfrm>
          <a:prstGeom prst="rect">
            <a:avLst/>
          </a:prstGeom>
        </p:spPr>
      </p:pic>
      <p:pic>
        <p:nvPicPr>
          <p:cNvPr id="10" name="Picture 9">
            <a:extLst>
              <a:ext uri="{FF2B5EF4-FFF2-40B4-BE49-F238E27FC236}">
                <a16:creationId xmlns:a16="http://schemas.microsoft.com/office/drawing/2014/main" id="{6695C9A8-FC83-315D-B3DC-5A024F833DC8}"/>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61260" y="4518660"/>
            <a:ext cx="1714500" cy="1428750"/>
          </a:xfrm>
          <a:prstGeom prst="rect">
            <a:avLst/>
          </a:prstGeom>
        </p:spPr>
      </p:pic>
    </p:spTree>
    <p:extLst>
      <p:ext uri="{BB962C8B-B14F-4D97-AF65-F5344CB8AC3E}">
        <p14:creationId xmlns:p14="http://schemas.microsoft.com/office/powerpoint/2010/main" val="20166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7A644-DF8C-A5DB-1A64-F359C33959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57E4F2-BAFD-DAA9-1836-8D712CE38F5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12202886" cy="6858000"/>
          </a:xfrm>
          <a:prstGeom prst="rect">
            <a:avLst/>
          </a:prstGeom>
        </p:spPr>
      </p:pic>
      <p:sp>
        <p:nvSpPr>
          <p:cNvPr id="8" name="Freeform: Shape 7">
            <a:extLst>
              <a:ext uri="{FF2B5EF4-FFF2-40B4-BE49-F238E27FC236}">
                <a16:creationId xmlns:a16="http://schemas.microsoft.com/office/drawing/2014/main" id="{8B865A5F-B615-4A93-E006-D9655F01CD6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26D0F28B-E66A-255B-FC0E-A0291CFD96AC}"/>
              </a:ext>
            </a:extLst>
          </p:cNvPr>
          <p:cNvSpPr txBox="1">
            <a:spLocks/>
          </p:cNvSpPr>
          <p:nvPr/>
        </p:nvSpPr>
        <p:spPr>
          <a:xfrm>
            <a:off x="7263863" y="5655500"/>
            <a:ext cx="4420579" cy="10142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00000"/>
              </a:lnSpc>
            </a:pPr>
            <a:r>
              <a:rPr lang="en-US" dirty="0"/>
              <a:t>Schön und Reich</a:t>
            </a:r>
            <a:endParaRPr lang="de-CH" dirty="0"/>
          </a:p>
        </p:txBody>
      </p:sp>
      <p:sp>
        <p:nvSpPr>
          <p:cNvPr id="3" name="Subtitle 2">
            <a:extLst>
              <a:ext uri="{FF2B5EF4-FFF2-40B4-BE49-F238E27FC236}">
                <a16:creationId xmlns:a16="http://schemas.microsoft.com/office/drawing/2014/main" id="{C4CED3FA-8CD4-825A-442B-3F85F2C482E1}"/>
              </a:ext>
            </a:extLst>
          </p:cNvPr>
          <p:cNvSpPr txBox="1">
            <a:spLocks/>
          </p:cNvSpPr>
          <p:nvPr/>
        </p:nvSpPr>
        <p:spPr>
          <a:xfrm>
            <a:off x="8488681" y="4028865"/>
            <a:ext cx="3261410"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dirty="0"/>
              <a:t>Führt das </a:t>
            </a:r>
            <a:br>
              <a:rPr lang="de-CH" sz="3200" dirty="0"/>
            </a:br>
            <a:r>
              <a:rPr lang="de-CH" sz="3200" dirty="0"/>
              <a:t>eine zum anderen?</a:t>
            </a:r>
          </a:p>
        </p:txBody>
      </p:sp>
    </p:spTree>
    <p:extLst>
      <p:ext uri="{BB962C8B-B14F-4D97-AF65-F5344CB8AC3E}">
        <p14:creationId xmlns:p14="http://schemas.microsoft.com/office/powerpoint/2010/main" val="2593498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1A4C-8777-ADBE-0B23-F1EB157E8546}"/>
              </a:ext>
            </a:extLst>
          </p:cNvPr>
          <p:cNvSpPr>
            <a:spLocks noGrp="1"/>
          </p:cNvSpPr>
          <p:nvPr>
            <p:ph type="title"/>
          </p:nvPr>
        </p:nvSpPr>
        <p:spPr/>
        <p:txBody>
          <a:bodyPr/>
          <a:lstStyle/>
          <a:p>
            <a:r>
              <a:rPr lang="de-CH" dirty="0"/>
              <a:t>Die Schönen und Reichen</a:t>
            </a:r>
          </a:p>
        </p:txBody>
      </p:sp>
      <p:sp>
        <p:nvSpPr>
          <p:cNvPr id="3" name="Content Placeholder 2">
            <a:extLst>
              <a:ext uri="{FF2B5EF4-FFF2-40B4-BE49-F238E27FC236}">
                <a16:creationId xmlns:a16="http://schemas.microsoft.com/office/drawing/2014/main" id="{B8423EB1-930A-9868-035A-F4DE381097B9}"/>
              </a:ext>
            </a:extLst>
          </p:cNvPr>
          <p:cNvSpPr>
            <a:spLocks noGrp="1"/>
          </p:cNvSpPr>
          <p:nvPr>
            <p:ph idx="1"/>
          </p:nvPr>
        </p:nvSpPr>
        <p:spPr>
          <a:xfrm>
            <a:off x="516099" y="1093305"/>
            <a:ext cx="5764780" cy="5220684"/>
          </a:xfrm>
        </p:spPr>
        <p:txBody>
          <a:bodyPr/>
          <a:lstStyle/>
          <a:p>
            <a:r>
              <a:rPr lang="de-CH" dirty="0"/>
              <a:t>In Film und Fernsehen ist einer der immer wiederkehrenden Stories die des «hässlichen Entleins», dass sich in einen Schwan verwandelt und dann nicht nur schön ist sondern auch reich wird.</a:t>
            </a:r>
          </a:p>
          <a:p>
            <a:r>
              <a:rPr lang="de-CH" dirty="0"/>
              <a:t>Auf TikTok sprechen Influencer via Hastag </a:t>
            </a:r>
            <a:r>
              <a:rPr lang="de-CH" i="1" dirty="0"/>
              <a:t>#prettyprivilege</a:t>
            </a:r>
            <a:r>
              <a:rPr lang="de-CH" dirty="0"/>
              <a:t> von Ihren Erfahrungen und Vorteilen, die sie aufgrund ihres attraktiven Aussehens erhalten.</a:t>
            </a:r>
            <a:br>
              <a:rPr lang="de-CH" dirty="0"/>
            </a:br>
            <a:r>
              <a:rPr lang="de-CH" dirty="0"/>
              <a:t>Beispiele: keine Gebühren bei Übergepäck, weniger zahlen, bevorzugte Behandlung oder Einladungen</a:t>
            </a:r>
          </a:p>
          <a:p>
            <a:r>
              <a:rPr lang="de-CH" dirty="0"/>
              <a:t>Ganze Branchen beschäftigen sich mit der «High Society» und was sie gerade tun, wo sie gerade sind, mit wem sie sich treffen, wer mit wem kann oder nicht, was es zu essen gab und natürlich – welche Kleidung gerade IN ist. Dort gehört «schön» und «reich» immer zusammen.</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p:txBody>
      </p:sp>
      <p:sp>
        <p:nvSpPr>
          <p:cNvPr id="4" name="Slide Number Placeholder 3">
            <a:extLst>
              <a:ext uri="{FF2B5EF4-FFF2-40B4-BE49-F238E27FC236}">
                <a16:creationId xmlns:a16="http://schemas.microsoft.com/office/drawing/2014/main" id="{A02DE23C-7530-B549-906A-7A10302CE5BF}"/>
              </a:ext>
            </a:extLst>
          </p:cNvPr>
          <p:cNvSpPr>
            <a:spLocks noGrp="1"/>
          </p:cNvSpPr>
          <p:nvPr>
            <p:ph type="sldNum" sz="quarter" idx="12"/>
          </p:nvPr>
        </p:nvSpPr>
        <p:spPr/>
        <p:txBody>
          <a:bodyPr/>
          <a:lstStyle/>
          <a:p>
            <a:fld id="{5A33CB2A-1702-4C1D-9CC4-8D472D39F19E}" type="slidenum">
              <a:rPr lang="en-US" smtClean="0"/>
              <a:t>37</a:t>
            </a:fld>
            <a:endParaRPr lang="en-US"/>
          </a:p>
        </p:txBody>
      </p:sp>
      <p:pic>
        <p:nvPicPr>
          <p:cNvPr id="6" name="Picture 5">
            <a:extLst>
              <a:ext uri="{FF2B5EF4-FFF2-40B4-BE49-F238E27FC236}">
                <a16:creationId xmlns:a16="http://schemas.microsoft.com/office/drawing/2014/main" id="{A9441A93-4625-0D3A-0834-310B90E28345}"/>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856777" y="200902"/>
            <a:ext cx="2184369" cy="2184369"/>
          </a:xfrm>
          <a:prstGeom prst="rect">
            <a:avLst/>
          </a:prstGeom>
        </p:spPr>
      </p:pic>
      <p:pic>
        <p:nvPicPr>
          <p:cNvPr id="10" name="Picture 9">
            <a:extLst>
              <a:ext uri="{FF2B5EF4-FFF2-40B4-BE49-F238E27FC236}">
                <a16:creationId xmlns:a16="http://schemas.microsoft.com/office/drawing/2014/main" id="{9743E6D4-3F33-417C-8FB1-65957405BC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438" y="4472729"/>
            <a:ext cx="4136868" cy="2329057"/>
          </a:xfrm>
          <a:prstGeom prst="rect">
            <a:avLst/>
          </a:prstGeom>
        </p:spPr>
      </p:pic>
      <p:pic>
        <p:nvPicPr>
          <p:cNvPr id="7" name="Picture 6">
            <a:extLst>
              <a:ext uri="{FF2B5EF4-FFF2-40B4-BE49-F238E27FC236}">
                <a16:creationId xmlns:a16="http://schemas.microsoft.com/office/drawing/2014/main" id="{DF6A1A37-A047-3ADD-6669-81BBF3A65C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4615" y="2512543"/>
            <a:ext cx="3258514" cy="1832914"/>
          </a:xfrm>
          <a:prstGeom prst="rect">
            <a:avLst/>
          </a:prstGeom>
        </p:spPr>
      </p:pic>
    </p:spTree>
    <p:extLst>
      <p:ext uri="{BB962C8B-B14F-4D97-AF65-F5344CB8AC3E}">
        <p14:creationId xmlns:p14="http://schemas.microsoft.com/office/powerpoint/2010/main" val="192937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4DD4-593F-0A20-F12C-F4CB9919DAA5}"/>
              </a:ext>
            </a:extLst>
          </p:cNvPr>
          <p:cNvSpPr>
            <a:spLocks noGrp="1"/>
          </p:cNvSpPr>
          <p:nvPr>
            <p:ph type="title"/>
          </p:nvPr>
        </p:nvSpPr>
        <p:spPr/>
        <p:txBody>
          <a:bodyPr/>
          <a:lstStyle/>
          <a:p>
            <a:r>
              <a:rPr lang="de-CH" dirty="0" err="1"/>
              <a:t>Trending</a:t>
            </a:r>
            <a:r>
              <a:rPr lang="de-CH" dirty="0"/>
              <a:t> on TikTok: Der «Glow-</a:t>
            </a:r>
            <a:r>
              <a:rPr lang="de-CH" dirty="0" err="1"/>
              <a:t>up</a:t>
            </a:r>
            <a:r>
              <a:rPr lang="de-CH" dirty="0"/>
              <a:t>»</a:t>
            </a:r>
          </a:p>
        </p:txBody>
      </p:sp>
      <p:sp>
        <p:nvSpPr>
          <p:cNvPr id="3" name="Content Placeholder 2">
            <a:extLst>
              <a:ext uri="{FF2B5EF4-FFF2-40B4-BE49-F238E27FC236}">
                <a16:creationId xmlns:a16="http://schemas.microsoft.com/office/drawing/2014/main" id="{4A449285-D2D5-1992-BD98-EDB204740FB7}"/>
              </a:ext>
            </a:extLst>
          </p:cNvPr>
          <p:cNvSpPr>
            <a:spLocks noGrp="1"/>
          </p:cNvSpPr>
          <p:nvPr>
            <p:ph idx="1"/>
          </p:nvPr>
        </p:nvSpPr>
        <p:spPr>
          <a:xfrm>
            <a:off x="516099" y="2008682"/>
            <a:ext cx="8088256" cy="4305307"/>
          </a:xfrm>
        </p:spPr>
        <p:txBody>
          <a:bodyPr/>
          <a:lstStyle/>
          <a:p>
            <a:r>
              <a:rPr lang="de-CH" dirty="0"/>
              <a:t>Dann mach ein Experiment und verändere Dich: Frisur, Kleidung, Pflege, …</a:t>
            </a:r>
          </a:p>
          <a:p>
            <a:endParaRPr lang="de-CH" dirty="0"/>
          </a:p>
          <a:p>
            <a:endParaRPr lang="de-CH" dirty="0"/>
          </a:p>
          <a:p>
            <a:r>
              <a:rPr lang="de-CH" dirty="0"/>
              <a:t>Plötzlich sind andere Menschen freundlicher, offener, zugänglicher.</a:t>
            </a:r>
            <a:br>
              <a:rPr lang="de-CH" dirty="0"/>
            </a:br>
            <a:r>
              <a:rPr lang="de-CH" dirty="0"/>
              <a:t>Du hast kleine bis grössere Vorteile, ohne dass Du Dein Verhalten änderst.</a:t>
            </a:r>
            <a:br>
              <a:rPr lang="de-CH" dirty="0"/>
            </a:br>
            <a:endParaRPr lang="de-CH" dirty="0"/>
          </a:p>
          <a:p>
            <a:r>
              <a:rPr lang="de-CH" dirty="0"/>
              <a:t>Du leuchtest offenbar aus der Masse heraus – der «Glow-</a:t>
            </a:r>
            <a:r>
              <a:rPr lang="de-CH" dirty="0" err="1"/>
              <a:t>up</a:t>
            </a:r>
            <a:r>
              <a:rPr lang="de-CH" dirty="0"/>
              <a:t>»-Effekt</a:t>
            </a:r>
          </a:p>
        </p:txBody>
      </p:sp>
      <p:sp>
        <p:nvSpPr>
          <p:cNvPr id="4" name="Slide Number Placeholder 3">
            <a:extLst>
              <a:ext uri="{FF2B5EF4-FFF2-40B4-BE49-F238E27FC236}">
                <a16:creationId xmlns:a16="http://schemas.microsoft.com/office/drawing/2014/main" id="{BD502CC7-1B3D-789C-AC60-E03D856E69D0}"/>
              </a:ext>
            </a:extLst>
          </p:cNvPr>
          <p:cNvSpPr>
            <a:spLocks noGrp="1"/>
          </p:cNvSpPr>
          <p:nvPr>
            <p:ph type="sldNum" sz="quarter" idx="12"/>
          </p:nvPr>
        </p:nvSpPr>
        <p:spPr/>
        <p:txBody>
          <a:bodyPr/>
          <a:lstStyle/>
          <a:p>
            <a:fld id="{5A33CB2A-1702-4C1D-9CC4-8D472D39F19E}" type="slidenum">
              <a:rPr lang="en-US" smtClean="0"/>
              <a:t>38</a:t>
            </a:fld>
            <a:endParaRPr lang="en-US"/>
          </a:p>
        </p:txBody>
      </p:sp>
      <p:sp>
        <p:nvSpPr>
          <p:cNvPr id="5" name="Rectangle: Rounded Corners 4">
            <a:extLst>
              <a:ext uri="{FF2B5EF4-FFF2-40B4-BE49-F238E27FC236}">
                <a16:creationId xmlns:a16="http://schemas.microsoft.com/office/drawing/2014/main" id="{554F58D3-A4F6-9A24-3D43-B8CA4C433154}"/>
              </a:ext>
            </a:extLst>
          </p:cNvPr>
          <p:cNvSpPr/>
          <p:nvPr/>
        </p:nvSpPr>
        <p:spPr>
          <a:xfrm>
            <a:off x="457200" y="1337639"/>
            <a:ext cx="7547548" cy="5960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Bist Du das hässliche Entlein?</a:t>
            </a:r>
          </a:p>
        </p:txBody>
      </p:sp>
      <p:sp>
        <p:nvSpPr>
          <p:cNvPr id="6" name="Rectangle: Rounded Corners 5">
            <a:extLst>
              <a:ext uri="{FF2B5EF4-FFF2-40B4-BE49-F238E27FC236}">
                <a16:creationId xmlns:a16="http://schemas.microsoft.com/office/drawing/2014/main" id="{177E2B51-AD46-3113-00FD-4CCE12CFE176}"/>
              </a:ext>
            </a:extLst>
          </p:cNvPr>
          <p:cNvSpPr/>
          <p:nvPr/>
        </p:nvSpPr>
        <p:spPr>
          <a:xfrm>
            <a:off x="457200" y="2711738"/>
            <a:ext cx="7547548" cy="59608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Was bemerkst Du?</a:t>
            </a:r>
          </a:p>
        </p:txBody>
      </p:sp>
      <p:pic>
        <p:nvPicPr>
          <p:cNvPr id="8" name="Picture 7">
            <a:extLst>
              <a:ext uri="{FF2B5EF4-FFF2-40B4-BE49-F238E27FC236}">
                <a16:creationId xmlns:a16="http://schemas.microsoft.com/office/drawing/2014/main" id="{23ECC64D-25A0-B114-463F-C5DA1425FC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72927" y="717534"/>
            <a:ext cx="1836295" cy="1836295"/>
          </a:xfrm>
          <a:prstGeom prst="rect">
            <a:avLst/>
          </a:prstGeom>
        </p:spPr>
      </p:pic>
      <p:pic>
        <p:nvPicPr>
          <p:cNvPr id="10" name="Picture 9">
            <a:extLst>
              <a:ext uri="{FF2B5EF4-FFF2-40B4-BE49-F238E27FC236}">
                <a16:creationId xmlns:a16="http://schemas.microsoft.com/office/drawing/2014/main" id="{27913D86-D68F-579D-D96A-71781D98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2288" y="3160276"/>
            <a:ext cx="3347803" cy="2002118"/>
          </a:xfrm>
          <a:prstGeom prst="rect">
            <a:avLst/>
          </a:prstGeom>
        </p:spPr>
      </p:pic>
      <p:grpSp>
        <p:nvGrpSpPr>
          <p:cNvPr id="13" name="Group 12">
            <a:extLst>
              <a:ext uri="{FF2B5EF4-FFF2-40B4-BE49-F238E27FC236}">
                <a16:creationId xmlns:a16="http://schemas.microsoft.com/office/drawing/2014/main" id="{1CF20716-DB5E-6F71-74FC-D2E1EA316556}"/>
              </a:ext>
            </a:extLst>
          </p:cNvPr>
          <p:cNvGrpSpPr/>
          <p:nvPr/>
        </p:nvGrpSpPr>
        <p:grpSpPr>
          <a:xfrm>
            <a:off x="4856813" y="4872843"/>
            <a:ext cx="1711001" cy="1711001"/>
            <a:chOff x="4856813" y="4872843"/>
            <a:chExt cx="1711001" cy="1711001"/>
          </a:xfrm>
        </p:grpSpPr>
        <p:pic>
          <p:nvPicPr>
            <p:cNvPr id="14" name="Picture 13">
              <a:extLst>
                <a:ext uri="{FF2B5EF4-FFF2-40B4-BE49-F238E27FC236}">
                  <a16:creationId xmlns:a16="http://schemas.microsoft.com/office/drawing/2014/main" id="{5FD019BD-8A0F-EEC6-92B0-ED4C06E260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6813" y="4872843"/>
              <a:ext cx="1711001" cy="1711001"/>
            </a:xfrm>
            <a:prstGeom prst="rect">
              <a:avLst/>
            </a:prstGeom>
          </p:spPr>
        </p:pic>
        <p:sp>
          <p:nvSpPr>
            <p:cNvPr id="16" name="Arrow: Right 15">
              <a:extLst>
                <a:ext uri="{FF2B5EF4-FFF2-40B4-BE49-F238E27FC236}">
                  <a16:creationId xmlns:a16="http://schemas.microsoft.com/office/drawing/2014/main" id="{B25882D3-94D6-79A2-3EF7-D43BDC6B2AD0}"/>
                </a:ext>
              </a:extLst>
            </p:cNvPr>
            <p:cNvSpPr/>
            <p:nvPr/>
          </p:nvSpPr>
          <p:spPr>
            <a:xfrm>
              <a:off x="5416257" y="5493894"/>
              <a:ext cx="592111" cy="5021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11" name="Group 10">
            <a:extLst>
              <a:ext uri="{FF2B5EF4-FFF2-40B4-BE49-F238E27FC236}">
                <a16:creationId xmlns:a16="http://schemas.microsoft.com/office/drawing/2014/main" id="{EE452E98-81EC-6C36-5D9B-CC7D22AFACEB}"/>
              </a:ext>
            </a:extLst>
          </p:cNvPr>
          <p:cNvGrpSpPr/>
          <p:nvPr/>
        </p:nvGrpSpPr>
        <p:grpSpPr>
          <a:xfrm>
            <a:off x="1259850" y="4878204"/>
            <a:ext cx="2638425" cy="1733550"/>
            <a:chOff x="1294750" y="4872843"/>
            <a:chExt cx="2638425" cy="1733550"/>
          </a:xfrm>
        </p:grpSpPr>
        <p:pic>
          <p:nvPicPr>
            <p:cNvPr id="7" name="Picture 6">
              <a:extLst>
                <a:ext uri="{FF2B5EF4-FFF2-40B4-BE49-F238E27FC236}">
                  <a16:creationId xmlns:a16="http://schemas.microsoft.com/office/drawing/2014/main" id="{2E06F323-2869-51FF-3378-7847EEA74FE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94750" y="4872843"/>
              <a:ext cx="2638425" cy="1733550"/>
            </a:xfrm>
            <a:prstGeom prst="rect">
              <a:avLst/>
            </a:prstGeom>
          </p:spPr>
        </p:pic>
        <p:sp>
          <p:nvSpPr>
            <p:cNvPr id="9" name="Arrow: Right 8">
              <a:extLst>
                <a:ext uri="{FF2B5EF4-FFF2-40B4-BE49-F238E27FC236}">
                  <a16:creationId xmlns:a16="http://schemas.microsoft.com/office/drawing/2014/main" id="{951087BA-2BA4-B7F7-4FEF-F38D714A6FC5}"/>
                </a:ext>
              </a:extLst>
            </p:cNvPr>
            <p:cNvSpPr/>
            <p:nvPr/>
          </p:nvSpPr>
          <p:spPr>
            <a:xfrm>
              <a:off x="2304167" y="5505169"/>
              <a:ext cx="592111" cy="5021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9485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C5D2-8CD7-2C03-9BDE-AAA1D2C4E744}"/>
              </a:ext>
            </a:extLst>
          </p:cNvPr>
          <p:cNvSpPr>
            <a:spLocks noGrp="1"/>
          </p:cNvSpPr>
          <p:nvPr>
            <p:ph type="title"/>
          </p:nvPr>
        </p:nvSpPr>
        <p:spPr/>
        <p:txBody>
          <a:bodyPr/>
          <a:lstStyle/>
          <a:p>
            <a:r>
              <a:rPr lang="de-CH" dirty="0"/>
              <a:t>Umgekehrt geht’s auch</a:t>
            </a:r>
          </a:p>
        </p:txBody>
      </p:sp>
      <p:sp>
        <p:nvSpPr>
          <p:cNvPr id="3" name="Content Placeholder 2">
            <a:extLst>
              <a:ext uri="{FF2B5EF4-FFF2-40B4-BE49-F238E27FC236}">
                <a16:creationId xmlns:a16="http://schemas.microsoft.com/office/drawing/2014/main" id="{F94866F6-397D-810E-BE93-D4F24282F140}"/>
              </a:ext>
            </a:extLst>
          </p:cNvPr>
          <p:cNvSpPr>
            <a:spLocks noGrp="1"/>
          </p:cNvSpPr>
          <p:nvPr>
            <p:ph idx="1"/>
          </p:nvPr>
        </p:nvSpPr>
        <p:spPr>
          <a:xfrm>
            <a:off x="516098" y="1093305"/>
            <a:ext cx="5487463" cy="5220684"/>
          </a:xfrm>
        </p:spPr>
        <p:txBody>
          <a:bodyPr/>
          <a:lstStyle/>
          <a:p>
            <a:r>
              <a:rPr lang="de-CH" dirty="0"/>
              <a:t>Umgekehrt werden Attribute der Hässlichkeit immer mit Versagen und Böswilligkeit verbunden.</a:t>
            </a:r>
          </a:p>
          <a:p>
            <a:endParaRPr lang="de-CH" dirty="0"/>
          </a:p>
          <a:p>
            <a:r>
              <a:rPr lang="de-CH" dirty="0"/>
              <a:t>Ob das die böse Hex im Märchen, das Monster, der Schwerverbrecher, oder der Mörder ist.</a:t>
            </a:r>
          </a:p>
          <a:p>
            <a:endParaRPr lang="de-CH" dirty="0"/>
          </a:p>
          <a:p>
            <a:r>
              <a:rPr lang="de-CH" dirty="0"/>
              <a:t>Sollen wir diese beschreiben, </a:t>
            </a:r>
            <a:br>
              <a:rPr lang="de-CH" dirty="0"/>
            </a:br>
            <a:r>
              <a:rPr lang="de-CH" dirty="0"/>
              <a:t>sind sie immer hässlich.</a:t>
            </a:r>
          </a:p>
        </p:txBody>
      </p:sp>
      <p:sp>
        <p:nvSpPr>
          <p:cNvPr id="4" name="Slide Number Placeholder 3">
            <a:extLst>
              <a:ext uri="{FF2B5EF4-FFF2-40B4-BE49-F238E27FC236}">
                <a16:creationId xmlns:a16="http://schemas.microsoft.com/office/drawing/2014/main" id="{6ADABF3B-E445-0F9E-95F0-6DDFAE10BF29}"/>
              </a:ext>
            </a:extLst>
          </p:cNvPr>
          <p:cNvSpPr>
            <a:spLocks noGrp="1"/>
          </p:cNvSpPr>
          <p:nvPr>
            <p:ph type="sldNum" sz="quarter" idx="12"/>
          </p:nvPr>
        </p:nvSpPr>
        <p:spPr/>
        <p:txBody>
          <a:bodyPr/>
          <a:lstStyle/>
          <a:p>
            <a:fld id="{5A33CB2A-1702-4C1D-9CC4-8D472D39F19E}" type="slidenum">
              <a:rPr lang="en-US" smtClean="0"/>
              <a:t>39</a:t>
            </a:fld>
            <a:endParaRPr lang="en-US"/>
          </a:p>
        </p:txBody>
      </p:sp>
      <p:pic>
        <p:nvPicPr>
          <p:cNvPr id="6" name="Picture 5">
            <a:extLst>
              <a:ext uri="{FF2B5EF4-FFF2-40B4-BE49-F238E27FC236}">
                <a16:creationId xmlns:a16="http://schemas.microsoft.com/office/drawing/2014/main" id="{0158C4DB-2002-5AD1-A4DB-3E8C82CAA1E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25653" y="260063"/>
            <a:ext cx="4125808" cy="3577983"/>
          </a:xfrm>
          <a:prstGeom prst="rect">
            <a:avLst/>
          </a:prstGeom>
        </p:spPr>
      </p:pic>
      <p:pic>
        <p:nvPicPr>
          <p:cNvPr id="10" name="Picture 9">
            <a:extLst>
              <a:ext uri="{FF2B5EF4-FFF2-40B4-BE49-F238E27FC236}">
                <a16:creationId xmlns:a16="http://schemas.microsoft.com/office/drawing/2014/main" id="{2881058A-687C-E74F-38C7-628ED2E9D8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09089" y="2563761"/>
            <a:ext cx="2977606" cy="4034176"/>
          </a:xfrm>
          <a:prstGeom prst="rect">
            <a:avLst/>
          </a:prstGeom>
        </p:spPr>
      </p:pic>
      <p:pic>
        <p:nvPicPr>
          <p:cNvPr id="12" name="Picture 11">
            <a:extLst>
              <a:ext uri="{FF2B5EF4-FFF2-40B4-BE49-F238E27FC236}">
                <a16:creationId xmlns:a16="http://schemas.microsoft.com/office/drawing/2014/main" id="{882AEA91-4B23-CAD4-BC43-03E52C2CC5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5473" y="3078131"/>
            <a:ext cx="5258269" cy="3235858"/>
          </a:xfrm>
          <a:prstGeom prst="rect">
            <a:avLst/>
          </a:prstGeom>
        </p:spPr>
      </p:pic>
      <p:sp>
        <p:nvSpPr>
          <p:cNvPr id="5" name="Speech Bubble: Rectangle with Corners Rounded 4">
            <a:extLst>
              <a:ext uri="{FF2B5EF4-FFF2-40B4-BE49-F238E27FC236}">
                <a16:creationId xmlns:a16="http://schemas.microsoft.com/office/drawing/2014/main" id="{DB34E600-8C19-426E-10E5-86308B5B2366}"/>
              </a:ext>
            </a:extLst>
          </p:cNvPr>
          <p:cNvSpPr/>
          <p:nvPr/>
        </p:nvSpPr>
        <p:spPr>
          <a:xfrm>
            <a:off x="466283" y="4880837"/>
            <a:ext cx="2355640" cy="1223237"/>
          </a:xfrm>
          <a:prstGeom prst="wedgeRoundRectCallout">
            <a:avLst>
              <a:gd name="adj1" fmla="val 90879"/>
              <a:gd name="adj2" fmla="val 7550"/>
              <a:gd name="adj3" fmla="val 16667"/>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dirty="0"/>
              <a:t>Niemand würde hier vom netten Nachbarsjungen von nebenan reden</a:t>
            </a:r>
          </a:p>
        </p:txBody>
      </p:sp>
    </p:spTree>
    <p:extLst>
      <p:ext uri="{BB962C8B-B14F-4D97-AF65-F5344CB8AC3E}">
        <p14:creationId xmlns:p14="http://schemas.microsoft.com/office/powerpoint/2010/main" val="4073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6BACA1-674D-C98F-232A-CF7706C22CD8}"/>
              </a:ext>
            </a:extLst>
          </p:cNvPr>
          <p:cNvPicPr>
            <a:picLocks noChangeAspect="1"/>
          </p:cNvPicPr>
          <p:nvPr/>
        </p:nvPicPr>
        <p:blipFill>
          <a:blip r:embed="rId2" cstate="email">
            <a:extLst>
              <a:ext uri="{28A0092B-C50C-407E-A947-70E740481C1C}">
                <a14:useLocalDpi xmlns:a14="http://schemas.microsoft.com/office/drawing/2010/main"/>
              </a:ext>
            </a:extLst>
          </a:blip>
          <a:srcRect b="-1"/>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761123"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err="1"/>
              <a:t>Elektromobilität</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9281160" y="4077930"/>
            <a:ext cx="2846617"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Status und </a:t>
            </a:r>
            <a:r>
              <a:rPr lang="en-US" sz="3200" dirty="0" err="1"/>
              <a:t>Ausblick</a:t>
            </a:r>
            <a:endParaRPr lang="en-US" sz="3200" dirty="0"/>
          </a:p>
        </p:txBody>
      </p:sp>
    </p:spTree>
    <p:extLst>
      <p:ext uri="{BB962C8B-B14F-4D97-AF65-F5344CB8AC3E}">
        <p14:creationId xmlns:p14="http://schemas.microsoft.com/office/powerpoint/2010/main" val="3510097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2B75-2408-F9BA-2655-C93BC6E7433E}"/>
              </a:ext>
            </a:extLst>
          </p:cNvPr>
          <p:cNvSpPr>
            <a:spLocks noGrp="1"/>
          </p:cNvSpPr>
          <p:nvPr>
            <p:ph type="title"/>
          </p:nvPr>
        </p:nvSpPr>
        <p:spPr/>
        <p:txBody>
          <a:bodyPr/>
          <a:lstStyle/>
          <a:p>
            <a:r>
              <a:rPr lang="de-CH" dirty="0"/>
              <a:t>Von der Theorie her…</a:t>
            </a:r>
          </a:p>
        </p:txBody>
      </p:sp>
      <p:graphicFrame>
        <p:nvGraphicFramePr>
          <p:cNvPr id="5" name="Content Placeholder 4">
            <a:extLst>
              <a:ext uri="{FF2B5EF4-FFF2-40B4-BE49-F238E27FC236}">
                <a16:creationId xmlns:a16="http://schemas.microsoft.com/office/drawing/2014/main" id="{C8AA5A79-EF6E-11E3-47C7-FBB37B4F10D9}"/>
              </a:ext>
            </a:extLst>
          </p:cNvPr>
          <p:cNvGraphicFramePr>
            <a:graphicFrameLocks noGrp="1"/>
          </p:cNvGraphicFramePr>
          <p:nvPr>
            <p:ph idx="1"/>
            <p:extLst>
              <p:ext uri="{D42A27DB-BD31-4B8C-83A1-F6EECF244321}">
                <p14:modId xmlns:p14="http://schemas.microsoft.com/office/powerpoint/2010/main" val="2296810299"/>
              </p:ext>
            </p:extLst>
          </p:nvPr>
        </p:nvGraphicFramePr>
        <p:xfrm>
          <a:off x="6880484" y="1229192"/>
          <a:ext cx="5194093" cy="4604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6A9DF2-15C0-6F69-F476-CDD89460D6FE}"/>
              </a:ext>
            </a:extLst>
          </p:cNvPr>
          <p:cNvSpPr>
            <a:spLocks noGrp="1"/>
          </p:cNvSpPr>
          <p:nvPr>
            <p:ph type="sldNum" sz="quarter" idx="12"/>
          </p:nvPr>
        </p:nvSpPr>
        <p:spPr/>
        <p:txBody>
          <a:bodyPr/>
          <a:lstStyle/>
          <a:p>
            <a:fld id="{5A33CB2A-1702-4C1D-9CC4-8D472D39F19E}" type="slidenum">
              <a:rPr lang="en-US" smtClean="0"/>
              <a:t>40</a:t>
            </a:fld>
            <a:endParaRPr lang="en-US"/>
          </a:p>
        </p:txBody>
      </p:sp>
      <p:sp>
        <p:nvSpPr>
          <p:cNvPr id="6" name="Content Placeholder 2">
            <a:extLst>
              <a:ext uri="{FF2B5EF4-FFF2-40B4-BE49-F238E27FC236}">
                <a16:creationId xmlns:a16="http://schemas.microsoft.com/office/drawing/2014/main" id="{BB7A3154-7683-89E7-C954-E622359D92B2}"/>
              </a:ext>
            </a:extLst>
          </p:cNvPr>
          <p:cNvSpPr txBox="1">
            <a:spLocks/>
          </p:cNvSpPr>
          <p:nvPr/>
        </p:nvSpPr>
        <p:spPr>
          <a:xfrm>
            <a:off x="516099" y="1093305"/>
            <a:ext cx="6806596" cy="522068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CH" dirty="0"/>
              <a:t>…gäbe es ja vier Möglichkeiten </a:t>
            </a:r>
            <a:r>
              <a:rPr lang="de-CH" dirty="0">
                <a:sym typeface="Wingdings" panose="05000000000000000000" pitchFamily="2" charset="2"/>
              </a:rPr>
              <a:t></a:t>
            </a:r>
          </a:p>
          <a:p>
            <a:r>
              <a:rPr lang="de-CH" dirty="0">
                <a:sym typeface="Wingdings" panose="05000000000000000000" pitchFamily="2" charset="2"/>
              </a:rPr>
              <a:t>Wobei «schön» ein Oberbegriff für…</a:t>
            </a:r>
            <a:br>
              <a:rPr lang="de-CH" dirty="0">
                <a:sym typeface="Wingdings" panose="05000000000000000000" pitchFamily="2" charset="2"/>
              </a:rPr>
            </a:br>
            <a:r>
              <a:rPr lang="de-CH" dirty="0">
                <a:sym typeface="Wingdings" panose="05000000000000000000" pitchFamily="2" charset="2"/>
              </a:rPr>
              <a:t>	gut, lieb, gesetzestreu, ehrlich, fähig, kompetent</a:t>
            </a:r>
            <a:br>
              <a:rPr lang="de-CH" dirty="0">
                <a:sym typeface="Wingdings" panose="05000000000000000000" pitchFamily="2" charset="2"/>
              </a:rPr>
            </a:br>
            <a:r>
              <a:rPr lang="de-CH" dirty="0">
                <a:sym typeface="Wingdings" panose="05000000000000000000" pitchFamily="2" charset="2"/>
              </a:rPr>
              <a:t>und «hässlich» ein Oberbegriff für…</a:t>
            </a:r>
            <a:br>
              <a:rPr lang="de-CH" dirty="0">
                <a:sym typeface="Wingdings" panose="05000000000000000000" pitchFamily="2" charset="2"/>
              </a:rPr>
            </a:br>
            <a:r>
              <a:rPr lang="de-CH" dirty="0">
                <a:sym typeface="Wingdings" panose="05000000000000000000" pitchFamily="2" charset="2"/>
              </a:rPr>
              <a:t>	schlecht, böse, Lügner &amp; Gauner, unfähig, dumm</a:t>
            </a:r>
            <a:br>
              <a:rPr lang="de-CH" dirty="0">
                <a:sym typeface="Wingdings" panose="05000000000000000000" pitchFamily="2" charset="2"/>
              </a:rPr>
            </a:br>
            <a:r>
              <a:rPr lang="de-CH" dirty="0">
                <a:sym typeface="Wingdings" panose="05000000000000000000" pitchFamily="2" charset="2"/>
              </a:rPr>
              <a:t>ist.</a:t>
            </a:r>
          </a:p>
          <a:p>
            <a:r>
              <a:rPr lang="de-CH" dirty="0">
                <a:sym typeface="Wingdings" panose="05000000000000000000" pitchFamily="2" charset="2"/>
              </a:rPr>
              <a:t>An sich würde man erwarten, dass alle Quadranten in unserer Wahrnehmung gleich gewichtet sind.</a:t>
            </a:r>
          </a:p>
          <a:p>
            <a:r>
              <a:rPr lang="de-CH" dirty="0">
                <a:sym typeface="Wingdings" panose="05000000000000000000" pitchFamily="2" charset="2"/>
              </a:rPr>
              <a:t>Doch die Beobachtung zeigt, dass wir zwei Kategorien oft und automatisch der Nachbarkategorie zuordnen.</a:t>
            </a:r>
          </a:p>
          <a:p>
            <a:r>
              <a:rPr lang="de-CH" dirty="0">
                <a:sym typeface="Wingdings" panose="05000000000000000000" pitchFamily="2" charset="2"/>
              </a:rPr>
              <a:t>Die Ursache liegt in unserer Biologie. Vermutlich waren hässliche (was früher wohl eher mit «verletzt» gleichzusetzen ist) Vertreter unserer Gattung nicht so erfolgreich sich fortzupflanzen bzw. ihre Kinder durchzubringen.</a:t>
            </a:r>
          </a:p>
        </p:txBody>
      </p:sp>
      <p:sp>
        <p:nvSpPr>
          <p:cNvPr id="7" name="Arrow: Right 6">
            <a:extLst>
              <a:ext uri="{FF2B5EF4-FFF2-40B4-BE49-F238E27FC236}">
                <a16:creationId xmlns:a16="http://schemas.microsoft.com/office/drawing/2014/main" id="{3EDBBCE2-3FAF-6280-A749-484847971063}"/>
              </a:ext>
            </a:extLst>
          </p:cNvPr>
          <p:cNvSpPr/>
          <p:nvPr/>
        </p:nvSpPr>
        <p:spPr>
          <a:xfrm>
            <a:off x="9188970" y="2300656"/>
            <a:ext cx="786984" cy="524656"/>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8" name="Arrow: Right 7">
            <a:extLst>
              <a:ext uri="{FF2B5EF4-FFF2-40B4-BE49-F238E27FC236}">
                <a16:creationId xmlns:a16="http://schemas.microsoft.com/office/drawing/2014/main" id="{620C8234-98EE-53C5-28C4-8CEFAEE2C202}"/>
              </a:ext>
            </a:extLst>
          </p:cNvPr>
          <p:cNvSpPr/>
          <p:nvPr/>
        </p:nvSpPr>
        <p:spPr>
          <a:xfrm flipH="1">
            <a:off x="9188970" y="4191918"/>
            <a:ext cx="786984" cy="524656"/>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230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4F37-23C3-6341-4E9B-E80A5C0B5091}"/>
              </a:ext>
            </a:extLst>
          </p:cNvPr>
          <p:cNvSpPr>
            <a:spLocks noGrp="1"/>
          </p:cNvSpPr>
          <p:nvPr>
            <p:ph type="title"/>
          </p:nvPr>
        </p:nvSpPr>
        <p:spPr/>
        <p:txBody>
          <a:bodyPr/>
          <a:lstStyle/>
          <a:p>
            <a:r>
              <a:rPr lang="de-CH" dirty="0"/>
              <a:t>Psychologischer Hintergrund</a:t>
            </a:r>
          </a:p>
        </p:txBody>
      </p:sp>
      <p:sp>
        <p:nvSpPr>
          <p:cNvPr id="3" name="Content Placeholder 2">
            <a:extLst>
              <a:ext uri="{FF2B5EF4-FFF2-40B4-BE49-F238E27FC236}">
                <a16:creationId xmlns:a16="http://schemas.microsoft.com/office/drawing/2014/main" id="{88C1217E-34AA-234C-4433-37371C9E45D5}"/>
              </a:ext>
            </a:extLst>
          </p:cNvPr>
          <p:cNvSpPr>
            <a:spLocks noGrp="1"/>
          </p:cNvSpPr>
          <p:nvPr>
            <p:ph idx="1"/>
          </p:nvPr>
        </p:nvSpPr>
        <p:spPr>
          <a:xfrm>
            <a:off x="516099" y="1093305"/>
            <a:ext cx="5802256" cy="5220684"/>
          </a:xfrm>
        </p:spPr>
        <p:txBody>
          <a:bodyPr/>
          <a:lstStyle/>
          <a:p>
            <a:endParaRPr lang="de-CH" dirty="0"/>
          </a:p>
          <a:p>
            <a:r>
              <a:rPr lang="de-CH" dirty="0"/>
              <a:t>In der Psychologie spricht man vom Halo-Effekt, wenn eine Eigenschaft andere überstrahlt und vereinnahmt.</a:t>
            </a:r>
          </a:p>
          <a:p>
            <a:endParaRPr lang="de-CH" dirty="0"/>
          </a:p>
          <a:p>
            <a:endParaRPr lang="de-CH" dirty="0"/>
          </a:p>
          <a:p>
            <a:endParaRPr lang="de-CH" dirty="0"/>
          </a:p>
          <a:p>
            <a:endParaRPr lang="de-CH" dirty="0"/>
          </a:p>
          <a:p>
            <a:endParaRPr lang="de-CH" dirty="0"/>
          </a:p>
          <a:p>
            <a:endParaRPr lang="de-CH" dirty="0"/>
          </a:p>
          <a:p>
            <a:pPr algn="r">
              <a:spcBef>
                <a:spcPts val="3000"/>
              </a:spcBef>
            </a:pPr>
            <a:r>
              <a:rPr lang="de-CH" dirty="0"/>
              <a:t>Es geht so weit, dass sogar nicht existente Eigenschaften damit verknüpft werden.</a:t>
            </a:r>
          </a:p>
        </p:txBody>
      </p:sp>
      <p:sp>
        <p:nvSpPr>
          <p:cNvPr id="4" name="Slide Number Placeholder 3">
            <a:extLst>
              <a:ext uri="{FF2B5EF4-FFF2-40B4-BE49-F238E27FC236}">
                <a16:creationId xmlns:a16="http://schemas.microsoft.com/office/drawing/2014/main" id="{84BEFD51-C831-4890-B430-FE96DB7ADB6D}"/>
              </a:ext>
            </a:extLst>
          </p:cNvPr>
          <p:cNvSpPr>
            <a:spLocks noGrp="1"/>
          </p:cNvSpPr>
          <p:nvPr>
            <p:ph type="sldNum" sz="quarter" idx="12"/>
          </p:nvPr>
        </p:nvSpPr>
        <p:spPr/>
        <p:txBody>
          <a:bodyPr/>
          <a:lstStyle/>
          <a:p>
            <a:fld id="{5A33CB2A-1702-4C1D-9CC4-8D472D39F19E}" type="slidenum">
              <a:rPr lang="en-US" smtClean="0"/>
              <a:t>41</a:t>
            </a:fld>
            <a:endParaRPr lang="en-US"/>
          </a:p>
        </p:txBody>
      </p:sp>
      <p:pic>
        <p:nvPicPr>
          <p:cNvPr id="6" name="Picture 5">
            <a:extLst>
              <a:ext uri="{FF2B5EF4-FFF2-40B4-BE49-F238E27FC236}">
                <a16:creationId xmlns:a16="http://schemas.microsoft.com/office/drawing/2014/main" id="{BFF367EA-7D2A-D42A-9F4A-2D6DBDA12F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32203" y="54346"/>
            <a:ext cx="2413416" cy="2951188"/>
          </a:xfrm>
          <a:prstGeom prst="rect">
            <a:avLst/>
          </a:prstGeom>
        </p:spPr>
      </p:pic>
      <p:pic>
        <p:nvPicPr>
          <p:cNvPr id="8" name="Picture 7">
            <a:extLst>
              <a:ext uri="{FF2B5EF4-FFF2-40B4-BE49-F238E27FC236}">
                <a16:creationId xmlns:a16="http://schemas.microsoft.com/office/drawing/2014/main" id="{24368CBE-EA6C-A7BA-340D-BD24587AC0F0}"/>
              </a:ext>
            </a:extLst>
          </p:cNvPr>
          <p:cNvPicPr>
            <a:picLocks noChangeAspect="1"/>
          </p:cNvPicPr>
          <p:nvPr/>
        </p:nvPicPr>
        <p:blipFill>
          <a:blip r:embed="rId3" cstate="email">
            <a:extLst>
              <a:ext uri="{28A0092B-C50C-407E-A947-70E740481C1C}">
                <a14:useLocalDpi xmlns:a14="http://schemas.microsoft.com/office/drawing/2010/main"/>
              </a:ext>
            </a:extLst>
          </a:blip>
          <a:srcRect r="49664"/>
          <a:stretch>
            <a:fillRect/>
          </a:stretch>
        </p:blipFill>
        <p:spPr>
          <a:xfrm>
            <a:off x="7162420" y="3119037"/>
            <a:ext cx="858421" cy="763597"/>
          </a:xfrm>
          <a:prstGeom prst="rect">
            <a:avLst/>
          </a:prstGeom>
        </p:spPr>
      </p:pic>
      <p:pic>
        <p:nvPicPr>
          <p:cNvPr id="10" name="Picture 9">
            <a:extLst>
              <a:ext uri="{FF2B5EF4-FFF2-40B4-BE49-F238E27FC236}">
                <a16:creationId xmlns:a16="http://schemas.microsoft.com/office/drawing/2014/main" id="{F7532A29-CAA4-88DE-BE64-2F1325D4A429}"/>
              </a:ext>
            </a:extLst>
          </p:cNvPr>
          <p:cNvPicPr>
            <a:picLocks noChangeAspect="1"/>
          </p:cNvPicPr>
          <p:nvPr/>
        </p:nvPicPr>
        <p:blipFill>
          <a:blip r:embed="rId3" cstate="email">
            <a:extLst>
              <a:ext uri="{28A0092B-C50C-407E-A947-70E740481C1C}">
                <a14:useLocalDpi xmlns:a14="http://schemas.microsoft.com/office/drawing/2010/main"/>
              </a:ext>
            </a:extLst>
          </a:blip>
          <a:srcRect l="51419"/>
          <a:stretch>
            <a:fillRect/>
          </a:stretch>
        </p:blipFill>
        <p:spPr>
          <a:xfrm>
            <a:off x="7432203" y="4795601"/>
            <a:ext cx="355188" cy="327371"/>
          </a:xfrm>
          <a:prstGeom prst="rect">
            <a:avLst/>
          </a:prstGeom>
        </p:spPr>
      </p:pic>
      <p:pic>
        <p:nvPicPr>
          <p:cNvPr id="11" name="Picture 10">
            <a:extLst>
              <a:ext uri="{FF2B5EF4-FFF2-40B4-BE49-F238E27FC236}">
                <a16:creationId xmlns:a16="http://schemas.microsoft.com/office/drawing/2014/main" id="{1C845235-D6BE-16B1-F074-ECCF6286B436}"/>
              </a:ext>
            </a:extLst>
          </p:cNvPr>
          <p:cNvPicPr>
            <a:picLocks noChangeAspect="1"/>
          </p:cNvPicPr>
          <p:nvPr/>
        </p:nvPicPr>
        <p:blipFill>
          <a:blip r:embed="rId3" cstate="email">
            <a:extLst>
              <a:ext uri="{28A0092B-C50C-407E-A947-70E740481C1C}">
                <a14:useLocalDpi xmlns:a14="http://schemas.microsoft.com/office/drawing/2010/main"/>
              </a:ext>
            </a:extLst>
          </a:blip>
          <a:srcRect l="51419"/>
          <a:stretch>
            <a:fillRect/>
          </a:stretch>
        </p:blipFill>
        <p:spPr>
          <a:xfrm>
            <a:off x="7432203" y="4078305"/>
            <a:ext cx="355188" cy="327371"/>
          </a:xfrm>
          <a:prstGeom prst="rect">
            <a:avLst/>
          </a:prstGeom>
        </p:spPr>
      </p:pic>
      <p:pic>
        <p:nvPicPr>
          <p:cNvPr id="12" name="Picture 11">
            <a:extLst>
              <a:ext uri="{FF2B5EF4-FFF2-40B4-BE49-F238E27FC236}">
                <a16:creationId xmlns:a16="http://schemas.microsoft.com/office/drawing/2014/main" id="{D8BABB2C-6970-77DF-4EEF-C84C15E78E98}"/>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r="49664"/>
          <a:stretch>
            <a:fillRect/>
          </a:stretch>
        </p:blipFill>
        <p:spPr>
          <a:xfrm>
            <a:off x="7177389" y="5317226"/>
            <a:ext cx="858421" cy="763597"/>
          </a:xfrm>
          <a:prstGeom prst="rect">
            <a:avLst/>
          </a:prstGeom>
        </p:spPr>
      </p:pic>
      <p:sp>
        <p:nvSpPr>
          <p:cNvPr id="13" name="TextBox 12">
            <a:extLst>
              <a:ext uri="{FF2B5EF4-FFF2-40B4-BE49-F238E27FC236}">
                <a16:creationId xmlns:a16="http://schemas.microsoft.com/office/drawing/2014/main" id="{E7BAD19C-E30A-9383-FDC1-E00D81BDEE05}"/>
              </a:ext>
            </a:extLst>
          </p:cNvPr>
          <p:cNvSpPr txBox="1"/>
          <p:nvPr/>
        </p:nvSpPr>
        <p:spPr>
          <a:xfrm>
            <a:off x="8035810" y="3281245"/>
            <a:ext cx="2413416" cy="441585"/>
          </a:xfrm>
          <a:prstGeom prst="rect">
            <a:avLst/>
          </a:prstGeom>
          <a:noFill/>
        </p:spPr>
        <p:txBody>
          <a:bodyPr wrap="none" rtlCol="0">
            <a:noAutofit/>
          </a:bodyPr>
          <a:lstStyle/>
          <a:p>
            <a:pPr algn="l"/>
            <a:r>
              <a:rPr lang="de-CH" dirty="0"/>
              <a:t>Eigenschaft</a:t>
            </a:r>
          </a:p>
        </p:txBody>
      </p:sp>
      <p:sp>
        <p:nvSpPr>
          <p:cNvPr id="14" name="TextBox 13">
            <a:extLst>
              <a:ext uri="{FF2B5EF4-FFF2-40B4-BE49-F238E27FC236}">
                <a16:creationId xmlns:a16="http://schemas.microsoft.com/office/drawing/2014/main" id="{B87DB128-E499-2B3E-E1D1-C11FAE8B295C}"/>
              </a:ext>
            </a:extLst>
          </p:cNvPr>
          <p:cNvSpPr txBox="1"/>
          <p:nvPr/>
        </p:nvSpPr>
        <p:spPr>
          <a:xfrm>
            <a:off x="8035810" y="4738493"/>
            <a:ext cx="2413416" cy="441585"/>
          </a:xfrm>
          <a:prstGeom prst="rect">
            <a:avLst/>
          </a:prstGeom>
          <a:noFill/>
        </p:spPr>
        <p:txBody>
          <a:bodyPr wrap="none" rtlCol="0">
            <a:noAutofit/>
          </a:bodyPr>
          <a:lstStyle/>
          <a:p>
            <a:pPr algn="l"/>
            <a:r>
              <a:rPr lang="de-CH" dirty="0"/>
              <a:t>Eigenschaft</a:t>
            </a:r>
          </a:p>
        </p:txBody>
      </p:sp>
      <p:sp>
        <p:nvSpPr>
          <p:cNvPr id="15" name="TextBox 14">
            <a:extLst>
              <a:ext uri="{FF2B5EF4-FFF2-40B4-BE49-F238E27FC236}">
                <a16:creationId xmlns:a16="http://schemas.microsoft.com/office/drawing/2014/main" id="{1B097F5E-F9E6-1336-B5AB-02973676D921}"/>
              </a:ext>
            </a:extLst>
          </p:cNvPr>
          <p:cNvSpPr txBox="1"/>
          <p:nvPr/>
        </p:nvSpPr>
        <p:spPr>
          <a:xfrm>
            <a:off x="8035810" y="4021197"/>
            <a:ext cx="2413416" cy="441585"/>
          </a:xfrm>
          <a:prstGeom prst="rect">
            <a:avLst/>
          </a:prstGeom>
          <a:noFill/>
        </p:spPr>
        <p:txBody>
          <a:bodyPr wrap="none" rtlCol="0">
            <a:noAutofit/>
          </a:bodyPr>
          <a:lstStyle/>
          <a:p>
            <a:pPr algn="l"/>
            <a:r>
              <a:rPr lang="de-CH" dirty="0"/>
              <a:t>Eigenschaft</a:t>
            </a:r>
          </a:p>
        </p:txBody>
      </p:sp>
      <p:sp>
        <p:nvSpPr>
          <p:cNvPr id="16" name="TextBox 15">
            <a:extLst>
              <a:ext uri="{FF2B5EF4-FFF2-40B4-BE49-F238E27FC236}">
                <a16:creationId xmlns:a16="http://schemas.microsoft.com/office/drawing/2014/main" id="{68D473CD-0B51-D57C-D5A4-DC30A1AA5015}"/>
              </a:ext>
            </a:extLst>
          </p:cNvPr>
          <p:cNvSpPr txBox="1"/>
          <p:nvPr/>
        </p:nvSpPr>
        <p:spPr>
          <a:xfrm>
            <a:off x="8035810" y="5508586"/>
            <a:ext cx="2413416" cy="441585"/>
          </a:xfrm>
          <a:prstGeom prst="rect">
            <a:avLst/>
          </a:prstGeom>
          <a:noFill/>
        </p:spPr>
        <p:txBody>
          <a:bodyPr wrap="none" rtlCol="0">
            <a:noAutofit/>
          </a:bodyPr>
          <a:lstStyle/>
          <a:p>
            <a:pPr algn="l"/>
            <a:r>
              <a:rPr lang="de-CH" dirty="0"/>
              <a:t>Nicht vorhandene Eigenschaft</a:t>
            </a:r>
          </a:p>
        </p:txBody>
      </p:sp>
    </p:spTree>
    <p:extLst>
      <p:ext uri="{BB962C8B-B14F-4D97-AF65-F5344CB8AC3E}">
        <p14:creationId xmlns:p14="http://schemas.microsoft.com/office/powerpoint/2010/main" val="71433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6670-3A5A-C85A-D83E-C426E0DB1ECA}"/>
              </a:ext>
            </a:extLst>
          </p:cNvPr>
          <p:cNvSpPr>
            <a:spLocks noGrp="1"/>
          </p:cNvSpPr>
          <p:nvPr>
            <p:ph type="title"/>
          </p:nvPr>
        </p:nvSpPr>
        <p:spPr/>
        <p:txBody>
          <a:bodyPr/>
          <a:lstStyle/>
          <a:p>
            <a:r>
              <a:rPr lang="de-CH" dirty="0"/>
              <a:t>Was löst den Halo-Effekt aus?</a:t>
            </a:r>
          </a:p>
        </p:txBody>
      </p:sp>
      <p:sp>
        <p:nvSpPr>
          <p:cNvPr id="3" name="Content Placeholder 2">
            <a:extLst>
              <a:ext uri="{FF2B5EF4-FFF2-40B4-BE49-F238E27FC236}">
                <a16:creationId xmlns:a16="http://schemas.microsoft.com/office/drawing/2014/main" id="{5B90542F-BCDF-D6E2-0EC7-1E0A5FF71EE4}"/>
              </a:ext>
            </a:extLst>
          </p:cNvPr>
          <p:cNvSpPr>
            <a:spLocks noGrp="1"/>
          </p:cNvSpPr>
          <p:nvPr>
            <p:ph idx="1"/>
          </p:nvPr>
        </p:nvSpPr>
        <p:spPr>
          <a:xfrm>
            <a:off x="516099" y="1093305"/>
            <a:ext cx="6956498" cy="5220684"/>
          </a:xfrm>
        </p:spPr>
        <p:txBody>
          <a:bodyPr/>
          <a:lstStyle/>
          <a:p>
            <a:r>
              <a:rPr lang="de-CH" dirty="0"/>
              <a:t>Und genau so etwas passiert bei uns Menschen wenn wir </a:t>
            </a:r>
            <a:r>
              <a:rPr lang="de-CH" b="1" dirty="0"/>
              <a:t>physische Attraktivität</a:t>
            </a:r>
            <a:r>
              <a:rPr lang="de-CH" dirty="0"/>
              <a:t> wahrnehmen. </a:t>
            </a:r>
          </a:p>
          <a:p>
            <a:r>
              <a:rPr lang="de-CH" dirty="0"/>
              <a:t>Dazu gehören </a:t>
            </a:r>
          </a:p>
          <a:p>
            <a:pPr lvl="1">
              <a:spcBef>
                <a:spcPts val="0"/>
              </a:spcBef>
            </a:pPr>
            <a:r>
              <a:rPr lang="de-CH" dirty="0"/>
              <a:t>Körpergrösse</a:t>
            </a:r>
          </a:p>
          <a:p>
            <a:pPr lvl="1">
              <a:spcBef>
                <a:spcPts val="0"/>
              </a:spcBef>
            </a:pPr>
            <a:r>
              <a:rPr lang="de-CH" dirty="0"/>
              <a:t>Gesichts-Symmetrie &amp; Merkmale (♂Kinn vs. ♀Weichheit)</a:t>
            </a:r>
          </a:p>
          <a:p>
            <a:pPr lvl="1">
              <a:spcBef>
                <a:spcPts val="0"/>
              </a:spcBef>
            </a:pPr>
            <a:r>
              <a:rPr lang="de-CH" dirty="0"/>
              <a:t>Kleidungsqualität</a:t>
            </a:r>
          </a:p>
          <a:p>
            <a:pPr lvl="1">
              <a:spcBef>
                <a:spcPts val="0"/>
              </a:spcBef>
            </a:pPr>
            <a:r>
              <a:rPr lang="de-CH" dirty="0"/>
              <a:t>Gepflegtheit</a:t>
            </a:r>
          </a:p>
          <a:p>
            <a:pPr lvl="1">
              <a:spcBef>
                <a:spcPts val="0"/>
              </a:spcBef>
            </a:pPr>
            <a:r>
              <a:rPr lang="de-CH" dirty="0"/>
              <a:t>Ausgeprägte sekundäre Geschlechtsmerkmale</a:t>
            </a:r>
          </a:p>
          <a:p>
            <a:r>
              <a:rPr lang="de-CH" dirty="0"/>
              <a:t>Je mehr, desto eher erwarten wir auch, z.B.</a:t>
            </a:r>
          </a:p>
          <a:p>
            <a:pPr lvl="1">
              <a:spcBef>
                <a:spcPts val="0"/>
              </a:spcBef>
            </a:pPr>
            <a:r>
              <a:rPr lang="de-CH" dirty="0"/>
              <a:t>Vermögen</a:t>
            </a:r>
          </a:p>
          <a:p>
            <a:pPr lvl="1">
              <a:spcBef>
                <a:spcPts val="0"/>
              </a:spcBef>
            </a:pPr>
            <a:r>
              <a:rPr lang="de-CH" dirty="0"/>
              <a:t>Intelligenz</a:t>
            </a:r>
          </a:p>
          <a:p>
            <a:pPr lvl="1">
              <a:spcBef>
                <a:spcPts val="0"/>
              </a:spcBef>
            </a:pPr>
            <a:r>
              <a:rPr lang="de-CH" dirty="0"/>
              <a:t>Erfolg</a:t>
            </a:r>
          </a:p>
          <a:p>
            <a:pPr lvl="1">
              <a:spcBef>
                <a:spcPts val="0"/>
              </a:spcBef>
            </a:pPr>
            <a:r>
              <a:rPr lang="de-CH" dirty="0"/>
              <a:t>Sympathie</a:t>
            </a:r>
          </a:p>
          <a:p>
            <a:pPr lvl="1">
              <a:spcBef>
                <a:spcPts val="0"/>
              </a:spcBef>
            </a:pPr>
            <a:r>
              <a:rPr lang="de-CH" dirty="0"/>
              <a:t>Zufriedenheit</a:t>
            </a:r>
          </a:p>
          <a:p>
            <a:pPr lvl="1">
              <a:spcBef>
                <a:spcPts val="0"/>
              </a:spcBef>
            </a:pPr>
            <a:r>
              <a:rPr lang="de-CH" dirty="0"/>
              <a:t>Fleiss</a:t>
            </a:r>
          </a:p>
          <a:p>
            <a:pPr lvl="1">
              <a:spcBef>
                <a:spcPts val="0"/>
              </a:spcBef>
            </a:pPr>
            <a:r>
              <a:rPr lang="de-CH" dirty="0"/>
              <a:t>Kreativität</a:t>
            </a:r>
          </a:p>
        </p:txBody>
      </p:sp>
      <p:sp>
        <p:nvSpPr>
          <p:cNvPr id="4" name="Slide Number Placeholder 3">
            <a:extLst>
              <a:ext uri="{FF2B5EF4-FFF2-40B4-BE49-F238E27FC236}">
                <a16:creationId xmlns:a16="http://schemas.microsoft.com/office/drawing/2014/main" id="{681F41E8-9B89-B3C9-BF23-65CE33408196}"/>
              </a:ext>
            </a:extLst>
          </p:cNvPr>
          <p:cNvSpPr>
            <a:spLocks noGrp="1"/>
          </p:cNvSpPr>
          <p:nvPr>
            <p:ph type="sldNum" sz="quarter" idx="12"/>
          </p:nvPr>
        </p:nvSpPr>
        <p:spPr/>
        <p:txBody>
          <a:bodyPr/>
          <a:lstStyle/>
          <a:p>
            <a:fld id="{5A33CB2A-1702-4C1D-9CC4-8D472D39F19E}" type="slidenum">
              <a:rPr lang="en-US" smtClean="0"/>
              <a:t>42</a:t>
            </a:fld>
            <a:endParaRPr lang="en-US"/>
          </a:p>
        </p:txBody>
      </p:sp>
      <p:pic>
        <p:nvPicPr>
          <p:cNvPr id="6" name="Picture 5">
            <a:extLst>
              <a:ext uri="{FF2B5EF4-FFF2-40B4-BE49-F238E27FC236}">
                <a16:creationId xmlns:a16="http://schemas.microsoft.com/office/drawing/2014/main" id="{05EB65ED-F219-8641-0B60-6074D3747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0661" y="1174314"/>
            <a:ext cx="4401603" cy="2475901"/>
          </a:xfrm>
          <a:prstGeom prst="rect">
            <a:avLst/>
          </a:prstGeom>
        </p:spPr>
      </p:pic>
      <p:pic>
        <p:nvPicPr>
          <p:cNvPr id="8" name="Picture 7">
            <a:extLst>
              <a:ext uri="{FF2B5EF4-FFF2-40B4-BE49-F238E27FC236}">
                <a16:creationId xmlns:a16="http://schemas.microsoft.com/office/drawing/2014/main" id="{F7AC8377-1BD5-501F-302F-94612B6A3B6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877729" y="3703647"/>
            <a:ext cx="3867465" cy="2851915"/>
          </a:xfrm>
          <a:prstGeom prst="rect">
            <a:avLst/>
          </a:prstGeom>
        </p:spPr>
      </p:pic>
    </p:spTree>
    <p:extLst>
      <p:ext uri="{BB962C8B-B14F-4D97-AF65-F5344CB8AC3E}">
        <p14:creationId xmlns:p14="http://schemas.microsoft.com/office/powerpoint/2010/main" val="249311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additive="base">
                                        <p:cTn id="6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14" end="14"/>
                                            </p:txEl>
                                          </p:spTgt>
                                        </p:tgtEl>
                                        <p:attrNameLst>
                                          <p:attrName>style.visibility</p:attrName>
                                        </p:attrNameLst>
                                      </p:cBhvr>
                                      <p:to>
                                        <p:strVal val="visible"/>
                                      </p:to>
                                    </p:set>
                                    <p:anim calcmode="lin" valueType="num">
                                      <p:cBhvr additive="base">
                                        <p:cTn id="6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6B3D-7715-7BD3-4F9D-6581999A2F7D}"/>
              </a:ext>
            </a:extLst>
          </p:cNvPr>
          <p:cNvSpPr>
            <a:spLocks noGrp="1"/>
          </p:cNvSpPr>
          <p:nvPr>
            <p:ph type="title"/>
          </p:nvPr>
        </p:nvSpPr>
        <p:spPr/>
        <p:txBody>
          <a:bodyPr/>
          <a:lstStyle/>
          <a:p>
            <a:r>
              <a:rPr lang="de-CH" dirty="0"/>
              <a:t>Wie kann man das benutzen?</a:t>
            </a:r>
          </a:p>
        </p:txBody>
      </p:sp>
      <p:sp>
        <p:nvSpPr>
          <p:cNvPr id="4" name="Slide Number Placeholder 3">
            <a:extLst>
              <a:ext uri="{FF2B5EF4-FFF2-40B4-BE49-F238E27FC236}">
                <a16:creationId xmlns:a16="http://schemas.microsoft.com/office/drawing/2014/main" id="{D39D3070-8678-FC51-E1F2-195DCD35AD52}"/>
              </a:ext>
            </a:extLst>
          </p:cNvPr>
          <p:cNvSpPr>
            <a:spLocks noGrp="1"/>
          </p:cNvSpPr>
          <p:nvPr>
            <p:ph type="sldNum" sz="quarter" idx="12"/>
          </p:nvPr>
        </p:nvSpPr>
        <p:spPr/>
        <p:txBody>
          <a:bodyPr/>
          <a:lstStyle/>
          <a:p>
            <a:fld id="{5A33CB2A-1702-4C1D-9CC4-8D472D39F19E}" type="slidenum">
              <a:rPr lang="en-US" smtClean="0"/>
              <a:t>43</a:t>
            </a:fld>
            <a:endParaRPr lang="en-US"/>
          </a:p>
        </p:txBody>
      </p:sp>
      <p:sp>
        <p:nvSpPr>
          <p:cNvPr id="5" name="Rectangle 4">
            <a:extLst>
              <a:ext uri="{FF2B5EF4-FFF2-40B4-BE49-F238E27FC236}">
                <a16:creationId xmlns:a16="http://schemas.microsoft.com/office/drawing/2014/main" id="{9146C3CE-1224-D49F-4A86-E6F46DCCC654}"/>
              </a:ext>
            </a:extLst>
          </p:cNvPr>
          <p:cNvSpPr/>
          <p:nvPr/>
        </p:nvSpPr>
        <p:spPr>
          <a:xfrm>
            <a:off x="3450806" y="1016624"/>
            <a:ext cx="1807564" cy="10867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Ziel festlegen</a:t>
            </a:r>
          </a:p>
        </p:txBody>
      </p:sp>
      <p:sp>
        <p:nvSpPr>
          <p:cNvPr id="7" name="Rectangle 6">
            <a:extLst>
              <a:ext uri="{FF2B5EF4-FFF2-40B4-BE49-F238E27FC236}">
                <a16:creationId xmlns:a16="http://schemas.microsoft.com/office/drawing/2014/main" id="{4B52A1B9-3C3F-CB2A-8E42-F4CA51D6B480}"/>
              </a:ext>
            </a:extLst>
          </p:cNvPr>
          <p:cNvSpPr/>
          <p:nvPr/>
        </p:nvSpPr>
        <p:spPr>
          <a:xfrm>
            <a:off x="1510806" y="2413528"/>
            <a:ext cx="2141720" cy="1319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Eigene physische Attraktivität erhöhen</a:t>
            </a:r>
          </a:p>
        </p:txBody>
      </p:sp>
      <p:sp>
        <p:nvSpPr>
          <p:cNvPr id="8" name="Rectangle 7">
            <a:extLst>
              <a:ext uri="{FF2B5EF4-FFF2-40B4-BE49-F238E27FC236}">
                <a16:creationId xmlns:a16="http://schemas.microsoft.com/office/drawing/2014/main" id="{E4F2D580-C8DE-E595-2FCD-5D71ACBBFCBA}"/>
              </a:ext>
            </a:extLst>
          </p:cNvPr>
          <p:cNvSpPr/>
          <p:nvPr/>
        </p:nvSpPr>
        <p:spPr>
          <a:xfrm>
            <a:off x="5056650" y="2413528"/>
            <a:ext cx="2141720" cy="1319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Eigene physische Attraktivität zerstören</a:t>
            </a:r>
          </a:p>
        </p:txBody>
      </p:sp>
      <p:cxnSp>
        <p:nvCxnSpPr>
          <p:cNvPr id="10" name="Straight Arrow Connector 9">
            <a:extLst>
              <a:ext uri="{FF2B5EF4-FFF2-40B4-BE49-F238E27FC236}">
                <a16:creationId xmlns:a16="http://schemas.microsoft.com/office/drawing/2014/main" id="{A7F639DD-BFAA-E721-BBED-33B384537110}"/>
              </a:ext>
            </a:extLst>
          </p:cNvPr>
          <p:cNvCxnSpPr>
            <a:stCxn id="5" idx="1"/>
            <a:endCxn id="7" idx="0"/>
          </p:cNvCxnSpPr>
          <p:nvPr/>
        </p:nvCxnSpPr>
        <p:spPr>
          <a:xfrm flipH="1">
            <a:off x="2581666" y="1560018"/>
            <a:ext cx="869140" cy="8535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202211A6-133F-AB09-4150-BB7E9C503EB0}"/>
              </a:ext>
            </a:extLst>
          </p:cNvPr>
          <p:cNvCxnSpPr>
            <a:cxnSpLocks/>
            <a:stCxn id="5" idx="3"/>
            <a:endCxn id="8" idx="0"/>
          </p:cNvCxnSpPr>
          <p:nvPr/>
        </p:nvCxnSpPr>
        <p:spPr>
          <a:xfrm>
            <a:off x="5258370" y="1560018"/>
            <a:ext cx="869140" cy="8535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D62F4EF-0F62-2809-72CF-2EAAEF8FDAB0}"/>
              </a:ext>
            </a:extLst>
          </p:cNvPr>
          <p:cNvSpPr txBox="1"/>
          <p:nvPr/>
        </p:nvSpPr>
        <p:spPr>
          <a:xfrm>
            <a:off x="2072937" y="1618938"/>
            <a:ext cx="1274163" cy="484473"/>
          </a:xfrm>
          <a:prstGeom prst="rect">
            <a:avLst/>
          </a:prstGeom>
          <a:noFill/>
        </p:spPr>
        <p:txBody>
          <a:bodyPr wrap="none" rtlCol="0">
            <a:noAutofit/>
          </a:bodyPr>
          <a:lstStyle/>
          <a:p>
            <a:pPr algn="l"/>
            <a:r>
              <a:rPr lang="de-CH" dirty="0"/>
              <a:t>anziehen</a:t>
            </a:r>
          </a:p>
        </p:txBody>
      </p:sp>
      <p:sp>
        <p:nvSpPr>
          <p:cNvPr id="15" name="TextBox 14">
            <a:extLst>
              <a:ext uri="{FF2B5EF4-FFF2-40B4-BE49-F238E27FC236}">
                <a16:creationId xmlns:a16="http://schemas.microsoft.com/office/drawing/2014/main" id="{00CEA6B1-6A48-D497-9494-E37F17008B4B}"/>
              </a:ext>
            </a:extLst>
          </p:cNvPr>
          <p:cNvSpPr txBox="1"/>
          <p:nvPr/>
        </p:nvSpPr>
        <p:spPr>
          <a:xfrm>
            <a:off x="5490428" y="1618938"/>
            <a:ext cx="1274163" cy="484473"/>
          </a:xfrm>
          <a:prstGeom prst="rect">
            <a:avLst/>
          </a:prstGeom>
          <a:noFill/>
        </p:spPr>
        <p:txBody>
          <a:bodyPr wrap="none" rtlCol="0">
            <a:noAutofit/>
          </a:bodyPr>
          <a:lstStyle/>
          <a:p>
            <a:pPr algn="l"/>
            <a:r>
              <a:rPr lang="de-CH" dirty="0"/>
              <a:t>abstossen</a:t>
            </a:r>
          </a:p>
        </p:txBody>
      </p:sp>
      <p:sp>
        <p:nvSpPr>
          <p:cNvPr id="16" name="Rectangle 15">
            <a:extLst>
              <a:ext uri="{FF2B5EF4-FFF2-40B4-BE49-F238E27FC236}">
                <a16:creationId xmlns:a16="http://schemas.microsoft.com/office/drawing/2014/main" id="{BE7CB9B7-EA4F-07A6-4D5D-C6204C534D42}"/>
              </a:ext>
            </a:extLst>
          </p:cNvPr>
          <p:cNvSpPr/>
          <p:nvPr/>
        </p:nvSpPr>
        <p:spPr>
          <a:xfrm>
            <a:off x="3450806" y="3994773"/>
            <a:ext cx="1807564" cy="10867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Menschen treffen</a:t>
            </a:r>
          </a:p>
        </p:txBody>
      </p:sp>
      <p:cxnSp>
        <p:nvCxnSpPr>
          <p:cNvPr id="17" name="Straight Arrow Connector 16">
            <a:extLst>
              <a:ext uri="{FF2B5EF4-FFF2-40B4-BE49-F238E27FC236}">
                <a16:creationId xmlns:a16="http://schemas.microsoft.com/office/drawing/2014/main" id="{60E944EF-1454-6AD4-53E0-847976B4ECD7}"/>
              </a:ext>
            </a:extLst>
          </p:cNvPr>
          <p:cNvCxnSpPr>
            <a:cxnSpLocks/>
            <a:stCxn id="7" idx="2"/>
            <a:endCxn id="16" idx="1"/>
          </p:cNvCxnSpPr>
          <p:nvPr/>
        </p:nvCxnSpPr>
        <p:spPr>
          <a:xfrm>
            <a:off x="2581666" y="3732552"/>
            <a:ext cx="869140" cy="8056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CDCF7FE3-7BB2-9967-6C2E-EF610702CAA1}"/>
              </a:ext>
            </a:extLst>
          </p:cNvPr>
          <p:cNvCxnSpPr>
            <a:cxnSpLocks/>
            <a:stCxn id="8" idx="2"/>
            <a:endCxn id="16" idx="3"/>
          </p:cNvCxnSpPr>
          <p:nvPr/>
        </p:nvCxnSpPr>
        <p:spPr>
          <a:xfrm flipH="1">
            <a:off x="5258370" y="3732552"/>
            <a:ext cx="869140" cy="8056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F2BF5E72-AF26-D314-0F4E-0DA5FA451F57}"/>
              </a:ext>
            </a:extLst>
          </p:cNvPr>
          <p:cNvSpPr/>
          <p:nvPr/>
        </p:nvSpPr>
        <p:spPr>
          <a:xfrm>
            <a:off x="3450806" y="5482325"/>
            <a:ext cx="1807564" cy="10867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CH" dirty="0"/>
              <a:t>Ziel erreicht</a:t>
            </a:r>
          </a:p>
        </p:txBody>
      </p:sp>
      <p:cxnSp>
        <p:nvCxnSpPr>
          <p:cNvPr id="24" name="Straight Arrow Connector 23">
            <a:extLst>
              <a:ext uri="{FF2B5EF4-FFF2-40B4-BE49-F238E27FC236}">
                <a16:creationId xmlns:a16="http://schemas.microsoft.com/office/drawing/2014/main" id="{3D322187-5894-281F-BF1B-F7A8BB0FC5C1}"/>
              </a:ext>
            </a:extLst>
          </p:cNvPr>
          <p:cNvCxnSpPr>
            <a:cxnSpLocks/>
            <a:stCxn id="16" idx="2"/>
            <a:endCxn id="23" idx="0"/>
          </p:cNvCxnSpPr>
          <p:nvPr/>
        </p:nvCxnSpPr>
        <p:spPr>
          <a:xfrm>
            <a:off x="4354588" y="5081560"/>
            <a:ext cx="0" cy="4007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37F4425D-9257-4A6B-35D2-EA39DA63870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6376" y="1016624"/>
            <a:ext cx="1906561" cy="1365095"/>
          </a:xfrm>
          <a:prstGeom prst="rect">
            <a:avLst/>
          </a:prstGeom>
        </p:spPr>
      </p:pic>
      <p:pic>
        <p:nvPicPr>
          <p:cNvPr id="30" name="Picture 29">
            <a:extLst>
              <a:ext uri="{FF2B5EF4-FFF2-40B4-BE49-F238E27FC236}">
                <a16:creationId xmlns:a16="http://schemas.microsoft.com/office/drawing/2014/main" id="{556FAB6C-1F43-1BE9-A019-0F9D2A5ED7C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674013" y="620409"/>
            <a:ext cx="958135" cy="1785624"/>
          </a:xfrm>
          <a:prstGeom prst="rect">
            <a:avLst/>
          </a:prstGeom>
        </p:spPr>
      </p:pic>
      <p:sp>
        <p:nvSpPr>
          <p:cNvPr id="31" name="TextBox 30">
            <a:extLst>
              <a:ext uri="{FF2B5EF4-FFF2-40B4-BE49-F238E27FC236}">
                <a16:creationId xmlns:a16="http://schemas.microsoft.com/office/drawing/2014/main" id="{CBC95737-1DE7-F4D4-D3AF-B17EE74B668D}"/>
              </a:ext>
            </a:extLst>
          </p:cNvPr>
          <p:cNvSpPr txBox="1"/>
          <p:nvPr/>
        </p:nvSpPr>
        <p:spPr>
          <a:xfrm>
            <a:off x="4324607" y="5101544"/>
            <a:ext cx="1274163" cy="484473"/>
          </a:xfrm>
          <a:prstGeom prst="rect">
            <a:avLst/>
          </a:prstGeom>
          <a:noFill/>
        </p:spPr>
        <p:txBody>
          <a:bodyPr wrap="none" rtlCol="0">
            <a:noAutofit/>
          </a:bodyPr>
          <a:lstStyle/>
          <a:p>
            <a:pPr algn="l"/>
            <a:r>
              <a:rPr lang="de-CH" dirty="0"/>
              <a:t>Automatik</a:t>
            </a:r>
          </a:p>
        </p:txBody>
      </p:sp>
      <p:sp>
        <p:nvSpPr>
          <p:cNvPr id="33" name="Content Placeholder 32">
            <a:extLst>
              <a:ext uri="{FF2B5EF4-FFF2-40B4-BE49-F238E27FC236}">
                <a16:creationId xmlns:a16="http://schemas.microsoft.com/office/drawing/2014/main" id="{3CE201CE-BBFE-E0ED-3E96-CF6D5622B2E3}"/>
              </a:ext>
            </a:extLst>
          </p:cNvPr>
          <p:cNvSpPr>
            <a:spLocks noGrp="1"/>
          </p:cNvSpPr>
          <p:nvPr>
            <p:ph idx="1"/>
          </p:nvPr>
        </p:nvSpPr>
        <p:spPr>
          <a:xfrm>
            <a:off x="8303564" y="1492623"/>
            <a:ext cx="3372337" cy="4821365"/>
          </a:xfrm>
          <a:prstGeom prst="roundRect">
            <a:avLst>
              <a:gd name="adj" fmla="val 7329"/>
            </a:avLst>
          </a:prstGeom>
          <a:ln/>
        </p:spPr>
        <p:style>
          <a:lnRef idx="2">
            <a:schemeClr val="accent4">
              <a:shade val="15000"/>
            </a:schemeClr>
          </a:lnRef>
          <a:fillRef idx="1">
            <a:schemeClr val="accent4"/>
          </a:fillRef>
          <a:effectRef idx="0">
            <a:schemeClr val="accent4"/>
          </a:effectRef>
          <a:fontRef idx="minor">
            <a:schemeClr val="lt1"/>
          </a:fontRef>
        </p:style>
        <p:txBody>
          <a:bodyPr/>
          <a:lstStyle/>
          <a:p>
            <a:r>
              <a:rPr lang="de-CH" dirty="0"/>
              <a:t>Oder sollten wir uns eher davor schützen?</a:t>
            </a:r>
          </a:p>
          <a:p>
            <a:endParaRPr lang="de-CH" dirty="0"/>
          </a:p>
          <a:p>
            <a:r>
              <a:rPr lang="de-CH" dirty="0"/>
              <a:t>Denn…</a:t>
            </a:r>
          </a:p>
          <a:p>
            <a:pPr marL="285750" indent="-285750">
              <a:buFontTx/>
              <a:buChar char="-"/>
            </a:pPr>
            <a:r>
              <a:rPr lang="de-CH" dirty="0"/>
              <a:t>Kriminelle erhalten geringere Strafen</a:t>
            </a:r>
          </a:p>
          <a:p>
            <a:pPr marL="285750" indent="-285750">
              <a:buFontTx/>
              <a:buChar char="-"/>
            </a:pPr>
            <a:r>
              <a:rPr lang="de-CH" dirty="0"/>
              <a:t>Betrügern wird schneller verziehen</a:t>
            </a:r>
          </a:p>
          <a:p>
            <a:pPr marL="285750" indent="-285750">
              <a:buFontTx/>
              <a:buChar char="-"/>
            </a:pPr>
            <a:r>
              <a:rPr lang="de-CH" dirty="0"/>
              <a:t>…</a:t>
            </a:r>
          </a:p>
          <a:p>
            <a:r>
              <a:rPr lang="de-CH" dirty="0"/>
              <a:t>Wenn sie attraktiver sind!</a:t>
            </a:r>
          </a:p>
        </p:txBody>
      </p:sp>
      <p:pic>
        <p:nvPicPr>
          <p:cNvPr id="13" name="Picture 12">
            <a:extLst>
              <a:ext uri="{FF2B5EF4-FFF2-40B4-BE49-F238E27FC236}">
                <a16:creationId xmlns:a16="http://schemas.microsoft.com/office/drawing/2014/main" id="{A9063181-5F0E-2B3E-1DAE-0E3053A946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1334" y="4959938"/>
            <a:ext cx="2218866" cy="1879040"/>
          </a:xfrm>
          <a:prstGeom prst="rect">
            <a:avLst/>
          </a:prstGeom>
        </p:spPr>
      </p:pic>
      <p:pic>
        <p:nvPicPr>
          <p:cNvPr id="19" name="Picture 18">
            <a:extLst>
              <a:ext uri="{FF2B5EF4-FFF2-40B4-BE49-F238E27FC236}">
                <a16:creationId xmlns:a16="http://schemas.microsoft.com/office/drawing/2014/main" id="{63DA8295-DE6B-F8F4-5071-5F64AE0681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4403" y="4961190"/>
            <a:ext cx="2091809" cy="1896810"/>
          </a:xfrm>
          <a:prstGeom prst="rect">
            <a:avLst/>
          </a:prstGeom>
        </p:spPr>
      </p:pic>
    </p:spTree>
    <p:extLst>
      <p:ext uri="{BB962C8B-B14F-4D97-AF65-F5344CB8AC3E}">
        <p14:creationId xmlns:p14="http://schemas.microsoft.com/office/powerpoint/2010/main" val="347784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bg/>
                                          </p:spTgt>
                                        </p:tgtEl>
                                        <p:attrNameLst>
                                          <p:attrName>style.visibility</p:attrName>
                                        </p:attrNameLst>
                                      </p:cBhvr>
                                      <p:to>
                                        <p:strVal val="visible"/>
                                      </p:to>
                                    </p:set>
                                    <p:anim calcmode="lin" valueType="num">
                                      <p:cBhvr additive="base">
                                        <p:cTn id="77" dur="500" fill="hold"/>
                                        <p:tgtEl>
                                          <p:spTgt spid="33">
                                            <p:bg/>
                                          </p:spTgt>
                                        </p:tgtEl>
                                        <p:attrNameLst>
                                          <p:attrName>ppt_x</p:attrName>
                                        </p:attrNameLst>
                                      </p:cBhvr>
                                      <p:tavLst>
                                        <p:tav tm="0">
                                          <p:val>
                                            <p:strVal val="#ppt_x"/>
                                          </p:val>
                                        </p:tav>
                                        <p:tav tm="100000">
                                          <p:val>
                                            <p:strVal val="#ppt_x"/>
                                          </p:val>
                                        </p:tav>
                                      </p:tavLst>
                                    </p:anim>
                                    <p:anim calcmode="lin" valueType="num">
                                      <p:cBhvr additive="base">
                                        <p:cTn id="78" dur="500" fill="hold"/>
                                        <p:tgtEl>
                                          <p:spTgt spid="33">
                                            <p:bg/>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3">
                                            <p:txEl>
                                              <p:pRg st="0" end="0"/>
                                            </p:txEl>
                                          </p:spTgt>
                                        </p:tgtEl>
                                        <p:attrNameLst>
                                          <p:attrName>style.visibility</p:attrName>
                                        </p:attrNameLst>
                                      </p:cBhvr>
                                      <p:to>
                                        <p:strVal val="visible"/>
                                      </p:to>
                                    </p:set>
                                    <p:anim calcmode="lin" valueType="num">
                                      <p:cBhvr additive="base">
                                        <p:cTn id="81"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xEl>
                                              <p:pRg st="2" end="2"/>
                                            </p:txEl>
                                          </p:spTgt>
                                        </p:tgtEl>
                                        <p:attrNameLst>
                                          <p:attrName>style.visibility</p:attrName>
                                        </p:attrNameLst>
                                      </p:cBhvr>
                                      <p:to>
                                        <p:strVal val="visible"/>
                                      </p:to>
                                    </p:set>
                                    <p:anim calcmode="lin" valueType="num">
                                      <p:cBhvr additive="base">
                                        <p:cTn id="85" dur="500" fill="hold"/>
                                        <p:tgtEl>
                                          <p:spTgt spid="33">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3">
                                            <p:txEl>
                                              <p:pRg st="2" end="2"/>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3">
                                            <p:txEl>
                                              <p:pRg st="3" end="3"/>
                                            </p:txEl>
                                          </p:spTgt>
                                        </p:tgtEl>
                                        <p:attrNameLst>
                                          <p:attrName>style.visibility</p:attrName>
                                        </p:attrNameLst>
                                      </p:cBhvr>
                                      <p:to>
                                        <p:strVal val="visible"/>
                                      </p:to>
                                    </p:set>
                                    <p:anim calcmode="lin" valueType="num">
                                      <p:cBhvr additive="base">
                                        <p:cTn id="89" dur="500" fill="hold"/>
                                        <p:tgtEl>
                                          <p:spTgt spid="33">
                                            <p:txEl>
                                              <p:pRg st="3" end="3"/>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3">
                                            <p:txEl>
                                              <p:pRg st="3" end="3"/>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3">
                                            <p:txEl>
                                              <p:pRg st="4" end="4"/>
                                            </p:txEl>
                                          </p:spTgt>
                                        </p:tgtEl>
                                        <p:attrNameLst>
                                          <p:attrName>style.visibility</p:attrName>
                                        </p:attrNameLst>
                                      </p:cBhvr>
                                      <p:to>
                                        <p:strVal val="visible"/>
                                      </p:to>
                                    </p:set>
                                    <p:anim calcmode="lin" valueType="num">
                                      <p:cBhvr additive="base">
                                        <p:cTn id="93" dur="500" fill="hold"/>
                                        <p:tgtEl>
                                          <p:spTgt spid="33">
                                            <p:txEl>
                                              <p:pRg st="4" end="4"/>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3">
                                            <p:txEl>
                                              <p:pRg st="4" end="4"/>
                                            </p:txEl>
                                          </p:spTgt>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3">
                                            <p:txEl>
                                              <p:pRg st="5" end="5"/>
                                            </p:txEl>
                                          </p:spTgt>
                                        </p:tgtEl>
                                        <p:attrNameLst>
                                          <p:attrName>style.visibility</p:attrName>
                                        </p:attrNameLst>
                                      </p:cBhvr>
                                      <p:to>
                                        <p:strVal val="visible"/>
                                      </p:to>
                                    </p:set>
                                    <p:anim calcmode="lin" valueType="num">
                                      <p:cBhvr additive="base">
                                        <p:cTn id="97" dur="500" fill="hold"/>
                                        <p:tgtEl>
                                          <p:spTgt spid="33">
                                            <p:txEl>
                                              <p:pRg st="5" end="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3">
                                            <p:txEl>
                                              <p:pRg st="5" end="5"/>
                                            </p:txEl>
                                          </p:spTgt>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3">
                                            <p:txEl>
                                              <p:pRg st="6" end="6"/>
                                            </p:txEl>
                                          </p:spTgt>
                                        </p:tgtEl>
                                        <p:attrNameLst>
                                          <p:attrName>style.visibility</p:attrName>
                                        </p:attrNameLst>
                                      </p:cBhvr>
                                      <p:to>
                                        <p:strVal val="visible"/>
                                      </p:to>
                                    </p:set>
                                    <p:anim calcmode="lin" valueType="num">
                                      <p:cBhvr additive="base">
                                        <p:cTn id="101" dur="500" fill="hold"/>
                                        <p:tgtEl>
                                          <p:spTgt spid="33">
                                            <p:txEl>
                                              <p:pRg st="6" end="6"/>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3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p:bldP spid="15" grpId="0"/>
      <p:bldP spid="16" grpId="0" animBg="1"/>
      <p:bldP spid="23" grpId="0" animBg="1"/>
      <p:bldP spid="31" grpId="0"/>
      <p:bldP spid="33"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90D71-7B6D-BBE6-368A-3762ECC42D9F}"/>
              </a:ext>
            </a:extLst>
          </p:cNvPr>
          <p:cNvPicPr>
            <a:picLocks noChangeAspect="1"/>
          </p:cNvPicPr>
          <p:nvPr/>
        </p:nvPicPr>
        <p:blipFill>
          <a:blip r:embed="rId3" cstate="email">
            <a:extLst>
              <a:ext uri="{28A0092B-C50C-407E-A947-70E740481C1C}">
                <a14:useLocalDpi xmlns:a14="http://schemas.microsoft.com/office/drawing/2010/main"/>
              </a:ext>
            </a:extLst>
          </a:blip>
          <a:srcRect l="-346" t="-331" b="-2497"/>
          <a:stretch>
            <a:fillRect/>
          </a:stretch>
        </p:blipFill>
        <p:spPr>
          <a:xfrm>
            <a:off x="0" y="0"/>
            <a:ext cx="12190968" cy="7025640"/>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noProof="0" dirty="0"/>
          </a:p>
        </p:txBody>
      </p:sp>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noProof="0" dirty="0"/>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de-CH" noProof="0" dirty="0"/>
              <a:t>.</a:t>
            </a:r>
          </a:p>
        </p:txBody>
      </p:sp>
      <p:sp>
        <p:nvSpPr>
          <p:cNvPr id="7" name="TextBox 6">
            <a:extLst>
              <a:ext uri="{FF2B5EF4-FFF2-40B4-BE49-F238E27FC236}">
                <a16:creationId xmlns:a16="http://schemas.microsoft.com/office/drawing/2014/main" id="{4598EE9A-9646-9C4C-A851-5219F0B55992}"/>
              </a:ext>
            </a:extLst>
          </p:cNvPr>
          <p:cNvSpPr txBox="1"/>
          <p:nvPr/>
        </p:nvSpPr>
        <p:spPr>
          <a:xfrm rot="1549509">
            <a:off x="7773345" y="2806038"/>
            <a:ext cx="1655564" cy="2438760"/>
          </a:xfrm>
          <a:prstGeom prst="rect">
            <a:avLst/>
          </a:prstGeom>
          <a:noFill/>
          <a:ln>
            <a:noFill/>
          </a:ln>
        </p:spPr>
        <p:txBody>
          <a:bodyPr wrap="none" lIns="72000" tIns="36000" rIns="72000" bIns="36000" rtlCol="0">
            <a:noAutofit/>
          </a:bodyPr>
          <a:lstStyle/>
          <a:p>
            <a:pPr algn="l"/>
            <a:r>
              <a:rPr lang="de-CH" sz="19900" b="1" dirty="0">
                <a:solidFill>
                  <a:srgbClr val="FF0000"/>
                </a:solidFill>
                <a:latin typeface="Fave Script Bold Pro" panose="020F0502020204030204" pitchFamily="2" charset="0"/>
                <a:cs typeface="Dreaming Outloud Script Pro" panose="020F0502020204030204" pitchFamily="66" charset="0"/>
              </a:rPr>
              <a:t>en</a:t>
            </a:r>
          </a:p>
        </p:txBody>
      </p:sp>
      <p:pic>
        <p:nvPicPr>
          <p:cNvPr id="3" name="Content Placeholder 5">
            <a:extLst>
              <a:ext uri="{FF2B5EF4-FFF2-40B4-BE49-F238E27FC236}">
                <a16:creationId xmlns:a16="http://schemas.microsoft.com/office/drawing/2014/main" id="{54692F4C-624F-22D4-E5FF-EEC907E3B70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rot="20172711">
            <a:off x="3557671" y="475487"/>
            <a:ext cx="1911055" cy="1583200"/>
          </a:xfrm>
        </p:spPr>
      </p:pic>
    </p:spTree>
    <p:extLst>
      <p:ext uri="{BB962C8B-B14F-4D97-AF65-F5344CB8AC3E}">
        <p14:creationId xmlns:p14="http://schemas.microsoft.com/office/powerpoint/2010/main" val="620178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F32C-E2E7-7F90-60E6-012C92F0B331}"/>
              </a:ext>
            </a:extLst>
          </p:cNvPr>
          <p:cNvSpPr>
            <a:spLocks noGrp="1"/>
          </p:cNvSpPr>
          <p:nvPr>
            <p:ph type="title"/>
          </p:nvPr>
        </p:nvSpPr>
        <p:spPr/>
        <p:txBody>
          <a:bodyPr/>
          <a:lstStyle/>
          <a:p>
            <a:r>
              <a:rPr lang="de-CH" dirty="0"/>
              <a:t>SMART ist nicht immer smart…</a:t>
            </a:r>
          </a:p>
        </p:txBody>
      </p:sp>
      <p:sp>
        <p:nvSpPr>
          <p:cNvPr id="3" name="Content Placeholder 2">
            <a:extLst>
              <a:ext uri="{FF2B5EF4-FFF2-40B4-BE49-F238E27FC236}">
                <a16:creationId xmlns:a16="http://schemas.microsoft.com/office/drawing/2014/main" id="{6C09D2DC-B06F-29B8-0C0C-FDCD9C914101}"/>
              </a:ext>
            </a:extLst>
          </p:cNvPr>
          <p:cNvSpPr>
            <a:spLocks noGrp="1"/>
          </p:cNvSpPr>
          <p:nvPr>
            <p:ph idx="1"/>
          </p:nvPr>
        </p:nvSpPr>
        <p:spPr>
          <a:xfrm>
            <a:off x="516099" y="1093305"/>
            <a:ext cx="5703032" cy="5220684"/>
          </a:xfrm>
        </p:spPr>
        <p:txBody>
          <a:bodyPr/>
          <a:lstStyle/>
          <a:p>
            <a:r>
              <a:rPr lang="de-CH" dirty="0"/>
              <a:t>Heutzutage hat jedes Produkt eine APP. </a:t>
            </a:r>
            <a:br>
              <a:rPr lang="de-CH" dirty="0"/>
            </a:br>
            <a:r>
              <a:rPr lang="de-CH" dirty="0"/>
              <a:t>[Ich warte noch auf eine App für Kämme 😁]</a:t>
            </a:r>
          </a:p>
          <a:p>
            <a:r>
              <a:rPr lang="de-CH" dirty="0"/>
              <a:t>Die New Yorker Firma «Eight Sleep» verkauft Matratzen mit ebendiesem Komfort. Man stellt alles per App ein. Temperatur, Neigung, Lüftung, Geräusche… 2’850 € …plus 33 €/Monat für die App-Verbindung.</a:t>
            </a:r>
          </a:p>
          <a:p>
            <a:r>
              <a:rPr lang="de-CH" dirty="0"/>
              <a:t>Was kein Kunde wusste: Im Hintergrund wurde der Cloud-Dienst von AWS genutzt (maximaler Umweg zur Datensammlung). Dieser hatte letztens einen mehrtägigen Ausfall. Und ohne den ging gar nichts. </a:t>
            </a:r>
          </a:p>
          <a:p>
            <a:r>
              <a:rPr lang="de-CH" dirty="0"/>
              <a:t>Wohl dem, der zu dem Zeitpunkt die Heizung aus, alles flach und den Lautsprecher aus hatte.</a:t>
            </a:r>
          </a:p>
          <a:p>
            <a:r>
              <a:rPr lang="de-CH" dirty="0"/>
              <a:t>Alle anderen durften Tage warten…</a:t>
            </a:r>
          </a:p>
        </p:txBody>
      </p:sp>
      <p:sp>
        <p:nvSpPr>
          <p:cNvPr id="4" name="Slide Number Placeholder 3">
            <a:extLst>
              <a:ext uri="{FF2B5EF4-FFF2-40B4-BE49-F238E27FC236}">
                <a16:creationId xmlns:a16="http://schemas.microsoft.com/office/drawing/2014/main" id="{1E024B7C-DC0E-5CC5-EE92-DAC9FB0578A3}"/>
              </a:ext>
            </a:extLst>
          </p:cNvPr>
          <p:cNvSpPr>
            <a:spLocks noGrp="1"/>
          </p:cNvSpPr>
          <p:nvPr>
            <p:ph type="sldNum" sz="quarter" idx="12"/>
          </p:nvPr>
        </p:nvSpPr>
        <p:spPr/>
        <p:txBody>
          <a:bodyPr/>
          <a:lstStyle/>
          <a:p>
            <a:fld id="{5A33CB2A-1702-4C1D-9CC4-8D472D39F19E}" type="slidenum">
              <a:rPr lang="en-US" smtClean="0"/>
              <a:t>45</a:t>
            </a:fld>
            <a:endParaRPr lang="en-US"/>
          </a:p>
        </p:txBody>
      </p:sp>
      <p:pic>
        <p:nvPicPr>
          <p:cNvPr id="8" name="Picture 7">
            <a:extLst>
              <a:ext uri="{FF2B5EF4-FFF2-40B4-BE49-F238E27FC236}">
                <a16:creationId xmlns:a16="http://schemas.microsoft.com/office/drawing/2014/main" id="{1F74BB2E-BF4C-AC0F-5190-4BF93A398BB1}"/>
              </a:ext>
            </a:extLst>
          </p:cNvPr>
          <p:cNvPicPr>
            <a:picLocks noChangeAspect="1"/>
          </p:cNvPicPr>
          <p:nvPr/>
        </p:nvPicPr>
        <p:blipFill>
          <a:blip r:embed="rId2"/>
          <a:stretch>
            <a:fillRect/>
          </a:stretch>
        </p:blipFill>
        <p:spPr>
          <a:xfrm>
            <a:off x="6550746" y="2245940"/>
            <a:ext cx="2671486" cy="1996276"/>
          </a:xfrm>
          <a:prstGeom prst="rect">
            <a:avLst/>
          </a:prstGeom>
        </p:spPr>
      </p:pic>
      <p:pic>
        <p:nvPicPr>
          <p:cNvPr id="10" name="Picture 9">
            <a:extLst>
              <a:ext uri="{FF2B5EF4-FFF2-40B4-BE49-F238E27FC236}">
                <a16:creationId xmlns:a16="http://schemas.microsoft.com/office/drawing/2014/main" id="{5C885202-F857-6C98-3169-EE01643831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0317" y="2245939"/>
            <a:ext cx="2413906" cy="1996275"/>
          </a:xfrm>
          <a:prstGeom prst="rect">
            <a:avLst/>
          </a:prstGeom>
        </p:spPr>
      </p:pic>
      <p:pic>
        <p:nvPicPr>
          <p:cNvPr id="12" name="Picture 11">
            <a:extLst>
              <a:ext uri="{FF2B5EF4-FFF2-40B4-BE49-F238E27FC236}">
                <a16:creationId xmlns:a16="http://schemas.microsoft.com/office/drawing/2014/main" id="{D10C2A01-5013-E831-B04B-50B30AF7DF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9590" y="300164"/>
            <a:ext cx="2537680" cy="1775614"/>
          </a:xfrm>
          <a:prstGeom prst="rect">
            <a:avLst/>
          </a:prstGeom>
        </p:spPr>
      </p:pic>
      <p:sp>
        <p:nvSpPr>
          <p:cNvPr id="13" name="Rectangle: Rounded Corners 12">
            <a:extLst>
              <a:ext uri="{FF2B5EF4-FFF2-40B4-BE49-F238E27FC236}">
                <a16:creationId xmlns:a16="http://schemas.microsoft.com/office/drawing/2014/main" id="{4C306EC2-8222-34D3-7D94-8914CB7CD8AF}"/>
              </a:ext>
            </a:extLst>
          </p:cNvPr>
          <p:cNvSpPr/>
          <p:nvPr/>
        </p:nvSpPr>
        <p:spPr>
          <a:xfrm>
            <a:off x="6544120" y="4609475"/>
            <a:ext cx="5300103" cy="177561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10000"/>
              </a:lnSpc>
              <a:spcBef>
                <a:spcPts val="600"/>
              </a:spcBef>
            </a:pPr>
            <a:r>
              <a:rPr lang="de-CH" b="1" dirty="0"/>
              <a:t>Lektion aus der Geschichte</a:t>
            </a:r>
          </a:p>
          <a:p>
            <a:pPr algn="ctr">
              <a:lnSpc>
                <a:spcPct val="110000"/>
              </a:lnSpc>
              <a:spcBef>
                <a:spcPts val="600"/>
              </a:spcBef>
            </a:pPr>
            <a:r>
              <a:rPr lang="de-CH" dirty="0"/>
              <a:t>Kaufe kein Gerät, dessen wesentliche Funktionen Du nicht auch ohne App und WLAN bedienen kannst!</a:t>
            </a:r>
          </a:p>
        </p:txBody>
      </p:sp>
    </p:spTree>
    <p:extLst>
      <p:ext uri="{BB962C8B-B14F-4D97-AF65-F5344CB8AC3E}">
        <p14:creationId xmlns:p14="http://schemas.microsoft.com/office/powerpoint/2010/main" val="29677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0A72-AAA5-1D03-9B87-DF9B8C36B67A}"/>
              </a:ext>
            </a:extLst>
          </p:cNvPr>
          <p:cNvSpPr>
            <a:spLocks noGrp="1"/>
          </p:cNvSpPr>
          <p:nvPr>
            <p:ph type="title"/>
          </p:nvPr>
        </p:nvSpPr>
        <p:spPr/>
        <p:txBody>
          <a:bodyPr/>
          <a:lstStyle/>
          <a:p>
            <a:r>
              <a:rPr lang="de-CH" dirty="0"/>
              <a:t>Smarte Kirche</a:t>
            </a:r>
          </a:p>
        </p:txBody>
      </p:sp>
      <p:sp>
        <p:nvSpPr>
          <p:cNvPr id="3" name="Content Placeholder 2">
            <a:extLst>
              <a:ext uri="{FF2B5EF4-FFF2-40B4-BE49-F238E27FC236}">
                <a16:creationId xmlns:a16="http://schemas.microsoft.com/office/drawing/2014/main" id="{3175F0FE-6172-4D40-BF8F-F6BE86FA540F}"/>
              </a:ext>
            </a:extLst>
          </p:cNvPr>
          <p:cNvSpPr>
            <a:spLocks noGrp="1"/>
          </p:cNvSpPr>
          <p:nvPr>
            <p:ph idx="1"/>
          </p:nvPr>
        </p:nvSpPr>
        <p:spPr>
          <a:xfrm>
            <a:off x="516099" y="1093305"/>
            <a:ext cx="6575944" cy="5220684"/>
          </a:xfrm>
        </p:spPr>
        <p:txBody>
          <a:bodyPr/>
          <a:lstStyle/>
          <a:p>
            <a:pPr>
              <a:lnSpc>
                <a:spcPct val="110000"/>
              </a:lnSpc>
              <a:spcBef>
                <a:spcPts val="600"/>
              </a:spcBef>
            </a:pPr>
            <a:r>
              <a:rPr lang="de-CH" b="1" dirty="0"/>
              <a:t>Fall 1: Prozess gegen Maikäfer (1497)</a:t>
            </a:r>
          </a:p>
          <a:p>
            <a:pPr>
              <a:lnSpc>
                <a:spcPct val="110000"/>
              </a:lnSpc>
              <a:spcBef>
                <a:spcPts val="600"/>
              </a:spcBef>
            </a:pPr>
            <a:r>
              <a:rPr lang="de-CH" dirty="0"/>
              <a:t>1497 herrscht in Bern eine Maikäferplage. Die Bürger bitten den Bischof von Lausanne um Hilfe. Dieser befiehlt den Engerlingen, sich binnen sechs Tagen zurückzuziehen. Als sie nicht gehorchen, werden sie vor Gericht geladen und schließlich exkommuniziert.</a:t>
            </a:r>
          </a:p>
          <a:p>
            <a:pPr>
              <a:lnSpc>
                <a:spcPct val="110000"/>
              </a:lnSpc>
              <a:spcBef>
                <a:spcPts val="600"/>
              </a:spcBef>
            </a:pPr>
            <a:endParaRPr lang="de-CH" b="1" dirty="0"/>
          </a:p>
          <a:p>
            <a:pPr>
              <a:lnSpc>
                <a:spcPct val="110000"/>
              </a:lnSpc>
              <a:spcBef>
                <a:spcPts val="600"/>
              </a:spcBef>
            </a:pPr>
            <a:r>
              <a:rPr lang="de-CH" b="1" dirty="0"/>
              <a:t>Fall 2: Prozessionen gegen Gletscher (17. – 21. Jhd.)</a:t>
            </a:r>
          </a:p>
          <a:p>
            <a:pPr>
              <a:lnSpc>
                <a:spcPct val="110000"/>
              </a:lnSpc>
              <a:spcBef>
                <a:spcPts val="600"/>
              </a:spcBef>
            </a:pPr>
            <a:r>
              <a:rPr lang="de-CH" dirty="0"/>
              <a:t>Ab dem 17. Jahrhundert wachsen die Alpengletscher, weshalb in vielen Regionen Prozessionen stattfinden, um die „teuflischen“ Eismassen mit Kreuzen aufzuhalten. </a:t>
            </a:r>
          </a:p>
          <a:p>
            <a:pPr>
              <a:lnSpc>
                <a:spcPct val="110000"/>
              </a:lnSpc>
              <a:spcBef>
                <a:spcPts val="600"/>
              </a:spcBef>
            </a:pPr>
            <a:r>
              <a:rPr lang="de-CH" dirty="0"/>
              <a:t>Solche Gebete gibt es bis ins 21. Jahrhundert! </a:t>
            </a:r>
          </a:p>
          <a:p>
            <a:pPr>
              <a:lnSpc>
                <a:spcPct val="110000"/>
              </a:lnSpc>
              <a:spcBef>
                <a:spcPts val="600"/>
              </a:spcBef>
            </a:pPr>
            <a:r>
              <a:rPr lang="de-CH" dirty="0"/>
              <a:t>Da die Gletscher seit Mitte des 19. Jahrhunderts meist schrumpfen, erlaubt der Papst 2012(!), fortan gegen ihren Rückgang zu beten.</a:t>
            </a:r>
          </a:p>
        </p:txBody>
      </p:sp>
      <p:sp>
        <p:nvSpPr>
          <p:cNvPr id="4" name="Slide Number Placeholder 3">
            <a:extLst>
              <a:ext uri="{FF2B5EF4-FFF2-40B4-BE49-F238E27FC236}">
                <a16:creationId xmlns:a16="http://schemas.microsoft.com/office/drawing/2014/main" id="{C0301D68-385E-FBCD-AEA6-E9AF0BDC70AF}"/>
              </a:ext>
            </a:extLst>
          </p:cNvPr>
          <p:cNvSpPr>
            <a:spLocks noGrp="1"/>
          </p:cNvSpPr>
          <p:nvPr>
            <p:ph type="sldNum" sz="quarter" idx="12"/>
          </p:nvPr>
        </p:nvSpPr>
        <p:spPr/>
        <p:txBody>
          <a:bodyPr/>
          <a:lstStyle/>
          <a:p>
            <a:fld id="{5A33CB2A-1702-4C1D-9CC4-8D472D39F19E}" type="slidenum">
              <a:rPr lang="en-US" smtClean="0"/>
              <a:t>46</a:t>
            </a:fld>
            <a:endParaRPr lang="en-US"/>
          </a:p>
        </p:txBody>
      </p:sp>
      <p:pic>
        <p:nvPicPr>
          <p:cNvPr id="6" name="Picture 5">
            <a:extLst>
              <a:ext uri="{FF2B5EF4-FFF2-40B4-BE49-F238E27FC236}">
                <a16:creationId xmlns:a16="http://schemas.microsoft.com/office/drawing/2014/main" id="{48CFECE8-1FE8-2A61-ED38-60A5FF9DFA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5281" y="3071700"/>
            <a:ext cx="3291556" cy="3786300"/>
          </a:xfrm>
          <a:prstGeom prst="rect">
            <a:avLst/>
          </a:prstGeom>
        </p:spPr>
      </p:pic>
      <p:grpSp>
        <p:nvGrpSpPr>
          <p:cNvPr id="5" name="Group 4">
            <a:extLst>
              <a:ext uri="{FF2B5EF4-FFF2-40B4-BE49-F238E27FC236}">
                <a16:creationId xmlns:a16="http://schemas.microsoft.com/office/drawing/2014/main" id="{339F9B91-3154-7901-7365-0F3115D1C432}"/>
              </a:ext>
            </a:extLst>
          </p:cNvPr>
          <p:cNvGrpSpPr/>
          <p:nvPr/>
        </p:nvGrpSpPr>
        <p:grpSpPr>
          <a:xfrm>
            <a:off x="6836229" y="369737"/>
            <a:ext cx="5200371" cy="2818609"/>
            <a:chOff x="9523360" y="2065659"/>
            <a:chExt cx="2828925" cy="1619250"/>
          </a:xfrm>
        </p:grpSpPr>
        <p:pic>
          <p:nvPicPr>
            <p:cNvPr id="8" name="Picture 7">
              <a:extLst>
                <a:ext uri="{FF2B5EF4-FFF2-40B4-BE49-F238E27FC236}">
                  <a16:creationId xmlns:a16="http://schemas.microsoft.com/office/drawing/2014/main" id="{5CF2AB7D-F5DE-83A7-CB7D-93AE1C6E302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23360" y="2065659"/>
              <a:ext cx="2828925" cy="1619250"/>
            </a:xfrm>
            <a:prstGeom prst="rect">
              <a:avLst/>
            </a:prstGeom>
          </p:spPr>
        </p:pic>
        <p:pic>
          <p:nvPicPr>
            <p:cNvPr id="12" name="Picture 11">
              <a:extLst>
                <a:ext uri="{FF2B5EF4-FFF2-40B4-BE49-F238E27FC236}">
                  <a16:creationId xmlns:a16="http://schemas.microsoft.com/office/drawing/2014/main" id="{8045E03C-73E5-8971-2229-D75F0D0AD03C}"/>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969262" y="2228775"/>
              <a:ext cx="700747" cy="646509"/>
            </a:xfrm>
            <a:prstGeom prst="rect">
              <a:avLst/>
            </a:prstGeom>
          </p:spPr>
        </p:pic>
      </p:grpSp>
    </p:spTree>
    <p:extLst>
      <p:ext uri="{BB962C8B-B14F-4D97-AF65-F5344CB8AC3E}">
        <p14:creationId xmlns:p14="http://schemas.microsoft.com/office/powerpoint/2010/main" val="73468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D6C4-31A0-8049-59E5-ACB609F98489}"/>
              </a:ext>
            </a:extLst>
          </p:cNvPr>
          <p:cNvSpPr>
            <a:spLocks noGrp="1"/>
          </p:cNvSpPr>
          <p:nvPr>
            <p:ph type="title"/>
          </p:nvPr>
        </p:nvSpPr>
        <p:spPr/>
        <p:txBody>
          <a:bodyPr/>
          <a:lstStyle/>
          <a:p>
            <a:r>
              <a:rPr lang="de-CH" dirty="0"/>
              <a:t>Wilhelm Tell – Symbol der Unterdrückung!</a:t>
            </a:r>
          </a:p>
        </p:txBody>
      </p:sp>
      <p:sp>
        <p:nvSpPr>
          <p:cNvPr id="3" name="Content Placeholder 2">
            <a:extLst>
              <a:ext uri="{FF2B5EF4-FFF2-40B4-BE49-F238E27FC236}">
                <a16:creationId xmlns:a16="http://schemas.microsoft.com/office/drawing/2014/main" id="{75A9698B-200E-E10A-2FFC-A8C1F2DBBC48}"/>
              </a:ext>
            </a:extLst>
          </p:cNvPr>
          <p:cNvSpPr>
            <a:spLocks noGrp="1"/>
          </p:cNvSpPr>
          <p:nvPr>
            <p:ph idx="1"/>
          </p:nvPr>
        </p:nvSpPr>
        <p:spPr>
          <a:xfrm>
            <a:off x="516099" y="1093305"/>
            <a:ext cx="6509008" cy="5220684"/>
          </a:xfrm>
        </p:spPr>
        <p:txBody>
          <a:bodyPr/>
          <a:lstStyle/>
          <a:p>
            <a:pPr>
              <a:lnSpc>
                <a:spcPct val="110000"/>
              </a:lnSpc>
              <a:spcBef>
                <a:spcPts val="600"/>
              </a:spcBef>
            </a:pPr>
            <a:r>
              <a:rPr lang="de-CH" dirty="0"/>
              <a:t>Auf dem Lindenhof steht ein 70 Zentimeter hoher Steinblock aus Sandstein. Er könnte leicht mit einem Tisch verwechselt werden.</a:t>
            </a:r>
          </a:p>
          <a:p>
            <a:pPr>
              <a:lnSpc>
                <a:spcPct val="110000"/>
              </a:lnSpc>
              <a:spcBef>
                <a:spcPts val="600"/>
              </a:spcBef>
            </a:pPr>
            <a:r>
              <a:rPr lang="de-CH" dirty="0"/>
              <a:t>Den wenigsten dürfte auffallen, dass hier etwas fehlt. Hier stand einst ein Denkmal. Und zwar 1780 das von Friedrich </a:t>
            </a:r>
            <a:r>
              <a:rPr lang="de-CH" dirty="0" err="1"/>
              <a:t>Schäferle</a:t>
            </a:r>
            <a:r>
              <a:rPr lang="de-CH" dirty="0"/>
              <a:t> geschaffene Wilhelm-Tell-Denkmal, noch bevor Schiller sein berühmtes Drama 1804 veröffentlicht.</a:t>
            </a:r>
          </a:p>
          <a:p>
            <a:pPr>
              <a:lnSpc>
                <a:spcPct val="110000"/>
              </a:lnSpc>
              <a:spcBef>
                <a:spcPts val="600"/>
              </a:spcBef>
            </a:pPr>
            <a:r>
              <a:rPr lang="de-CH" dirty="0"/>
              <a:t>Doch 1798 besetzten die Franzosen Zürich. Sie wählen Tell als ihr Symbol – und bilden ihn auf allen ihren Erlassen und Amtspapieren ab. </a:t>
            </a:r>
          </a:p>
          <a:p>
            <a:pPr>
              <a:lnSpc>
                <a:spcPct val="110000"/>
              </a:lnSpc>
              <a:spcBef>
                <a:spcPts val="600"/>
              </a:spcBef>
            </a:pPr>
            <a:r>
              <a:rPr lang="de-CH" dirty="0"/>
              <a:t>Der Nationalheld der Schweizer als Symbol der Unterdrücker!</a:t>
            </a:r>
          </a:p>
          <a:p>
            <a:pPr>
              <a:lnSpc>
                <a:spcPct val="110000"/>
              </a:lnSpc>
              <a:spcBef>
                <a:spcPts val="600"/>
              </a:spcBef>
            </a:pPr>
            <a:r>
              <a:rPr lang="de-CH" dirty="0"/>
              <a:t>Dies gefällt nicht allen. In der Andreas-Nacht von 1800 am 30. November wird die Statue heimlich entfernt und hat vermutlich in der Limmat ein unrühmliches Ende gefunden.</a:t>
            </a:r>
          </a:p>
          <a:p>
            <a:pPr>
              <a:lnSpc>
                <a:spcPct val="110000"/>
              </a:lnSpc>
              <a:spcBef>
                <a:spcPts val="600"/>
              </a:spcBef>
            </a:pPr>
            <a:r>
              <a:rPr lang="de-CH" dirty="0"/>
              <a:t>Zurück bleibt bis heute der einsame Steinsockel. </a:t>
            </a:r>
          </a:p>
        </p:txBody>
      </p:sp>
      <p:sp>
        <p:nvSpPr>
          <p:cNvPr id="4" name="Slide Number Placeholder 3">
            <a:extLst>
              <a:ext uri="{FF2B5EF4-FFF2-40B4-BE49-F238E27FC236}">
                <a16:creationId xmlns:a16="http://schemas.microsoft.com/office/drawing/2014/main" id="{FF86D74B-4812-A233-FDB6-35BACDC598D2}"/>
              </a:ext>
            </a:extLst>
          </p:cNvPr>
          <p:cNvSpPr>
            <a:spLocks noGrp="1"/>
          </p:cNvSpPr>
          <p:nvPr>
            <p:ph type="sldNum" sz="quarter" idx="12"/>
          </p:nvPr>
        </p:nvSpPr>
        <p:spPr/>
        <p:txBody>
          <a:bodyPr/>
          <a:lstStyle/>
          <a:p>
            <a:fld id="{5A33CB2A-1702-4C1D-9CC4-8D472D39F19E}" type="slidenum">
              <a:rPr lang="en-US" smtClean="0"/>
              <a:t>47</a:t>
            </a:fld>
            <a:endParaRPr lang="en-US"/>
          </a:p>
        </p:txBody>
      </p:sp>
      <p:pic>
        <p:nvPicPr>
          <p:cNvPr id="6" name="Picture 5">
            <a:extLst>
              <a:ext uri="{FF2B5EF4-FFF2-40B4-BE49-F238E27FC236}">
                <a16:creationId xmlns:a16="http://schemas.microsoft.com/office/drawing/2014/main" id="{9D545DED-0458-87CE-50F3-DF8BD1FE82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2242" y="369737"/>
            <a:ext cx="3140440" cy="2535401"/>
          </a:xfrm>
          <a:prstGeom prst="rect">
            <a:avLst/>
          </a:prstGeom>
        </p:spPr>
      </p:pic>
      <p:pic>
        <p:nvPicPr>
          <p:cNvPr id="8" name="Picture 7">
            <a:extLst>
              <a:ext uri="{FF2B5EF4-FFF2-40B4-BE49-F238E27FC236}">
                <a16:creationId xmlns:a16="http://schemas.microsoft.com/office/drawing/2014/main" id="{11351248-1060-0B21-2324-B40E9CC62D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6867" y="3045559"/>
            <a:ext cx="4051190" cy="3594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554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Beispiele als Videos</a:t>
            </a:r>
          </a:p>
        </p:txBody>
      </p:sp>
      <p:pic>
        <p:nvPicPr>
          <p:cNvPr id="5" name="arbeiterfails-20240628_094017-1447797189">
            <a:hlinkClick r:id="" action="ppaction://media"/>
            <a:extLst>
              <a:ext uri="{FF2B5EF4-FFF2-40B4-BE49-F238E27FC236}">
                <a16:creationId xmlns:a16="http://schemas.microsoft.com/office/drawing/2014/main" id="{E721AFEB-058E-8FF9-B9E0-25EEA849DA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13106" y="819149"/>
            <a:ext cx="4165787" cy="5855967"/>
          </a:xfrm>
        </p:spPr>
      </p:pic>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48</a:t>
            </a:fld>
            <a:endParaRPr lang="en-US"/>
          </a:p>
        </p:txBody>
      </p:sp>
    </p:spTree>
    <p:extLst>
      <p:ext uri="{BB962C8B-B14F-4D97-AF65-F5344CB8AC3E}">
        <p14:creationId xmlns:p14="http://schemas.microsoft.com/office/powerpoint/2010/main" val="315750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49</a:t>
            </a:fld>
            <a:endParaRPr lang="en-US"/>
          </a:p>
        </p:txBody>
      </p:sp>
      <p:pic>
        <p:nvPicPr>
          <p:cNvPr id="10" name="arbeiterfails-20241217_184136-195337047">
            <a:hlinkClick r:id="" action="ppaction://media"/>
            <a:extLst>
              <a:ext uri="{FF2B5EF4-FFF2-40B4-BE49-F238E27FC236}">
                <a16:creationId xmlns:a16="http://schemas.microsoft.com/office/drawing/2014/main" id="{0CE1FA26-D6F6-C4CE-AA6B-D418D5EC9E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98510" y="910424"/>
            <a:ext cx="5394980" cy="5844709"/>
          </a:xfrm>
        </p:spPr>
      </p:pic>
    </p:spTree>
    <p:extLst>
      <p:ext uri="{BB962C8B-B14F-4D97-AF65-F5344CB8AC3E}">
        <p14:creationId xmlns:p14="http://schemas.microsoft.com/office/powerpoint/2010/main" val="270788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554F-0508-7366-1C08-6DF3854DB755}"/>
              </a:ext>
            </a:extLst>
          </p:cNvPr>
          <p:cNvSpPr>
            <a:spLocks noGrp="1"/>
          </p:cNvSpPr>
          <p:nvPr>
            <p:ph type="title"/>
          </p:nvPr>
        </p:nvSpPr>
        <p:spPr/>
        <p:txBody>
          <a:bodyPr/>
          <a:lstStyle/>
          <a:p>
            <a:r>
              <a:rPr lang="de-CH" dirty="0"/>
              <a:t>Technologieoffenheit</a:t>
            </a:r>
            <a:endParaRPr lang="de-CH" b="0" dirty="0">
              <a:solidFill>
                <a:srgbClr val="FF0000"/>
              </a:solidFill>
            </a:endParaRPr>
          </a:p>
        </p:txBody>
      </p:sp>
      <p:sp>
        <p:nvSpPr>
          <p:cNvPr id="3" name="Content Placeholder 2">
            <a:extLst>
              <a:ext uri="{FF2B5EF4-FFF2-40B4-BE49-F238E27FC236}">
                <a16:creationId xmlns:a16="http://schemas.microsoft.com/office/drawing/2014/main" id="{E393517D-E7C0-7C65-ED00-7D69118BCE40}"/>
              </a:ext>
            </a:extLst>
          </p:cNvPr>
          <p:cNvSpPr>
            <a:spLocks noGrp="1"/>
          </p:cNvSpPr>
          <p:nvPr>
            <p:ph idx="1"/>
          </p:nvPr>
        </p:nvSpPr>
        <p:spPr>
          <a:xfrm>
            <a:off x="516098" y="1093305"/>
            <a:ext cx="8575435" cy="5220684"/>
          </a:xfrm>
        </p:spPr>
        <p:txBody>
          <a:bodyPr/>
          <a:lstStyle/>
          <a:p>
            <a:endParaRPr lang="de-CH" b="1" dirty="0"/>
          </a:p>
          <a:p>
            <a:r>
              <a:rPr lang="de-CH" b="1" dirty="0"/>
              <a:t>Um 1900</a:t>
            </a:r>
          </a:p>
          <a:p>
            <a:r>
              <a:rPr lang="de-CH" dirty="0"/>
              <a:t>Die Gewerkschaft der Kutscher fordert Technologieoffenheit beim Umstieg auf den Individualverkehr und fordert Alternativen wie Seifenkisten, Kinderwägen und Rollschuhe genauer zu untersuchen.</a:t>
            </a:r>
          </a:p>
          <a:p>
            <a:r>
              <a:rPr lang="de-CH" dirty="0"/>
              <a:t>Die Gewerkschaft der Kutscher fordert Technologieoffenheit bei den Antrieben und sieht Schweine, Hunde und Eichhörnchen durchaus als Alternativen zum Pferd.</a:t>
            </a:r>
          </a:p>
          <a:p>
            <a:endParaRPr lang="de-CH" b="1" dirty="0"/>
          </a:p>
          <a:p>
            <a:r>
              <a:rPr lang="de-CH" b="1" dirty="0"/>
              <a:t>Um 2025</a:t>
            </a:r>
          </a:p>
          <a:p>
            <a:r>
              <a:rPr lang="de-CH" dirty="0"/>
              <a:t>Die Automobilindustrie fordert zur Erreichung der Klimaziele nicht nur auf eine einzige Technologie wie die Elektromobilität zu setzen, sondern auch alternative Antriebe und Kraftstoffe wie Wasserstoff, E-Fuels und Biokraftstoffe zu ermöglichen und zu fördern.</a:t>
            </a:r>
          </a:p>
          <a:p>
            <a:endParaRPr lang="de-CH" dirty="0"/>
          </a:p>
        </p:txBody>
      </p:sp>
      <p:sp>
        <p:nvSpPr>
          <p:cNvPr id="4" name="Slide Number Placeholder 3">
            <a:extLst>
              <a:ext uri="{FF2B5EF4-FFF2-40B4-BE49-F238E27FC236}">
                <a16:creationId xmlns:a16="http://schemas.microsoft.com/office/drawing/2014/main" id="{30AAC036-39FD-7E72-FCF4-7E0F5CBEA8F1}"/>
              </a:ext>
            </a:extLst>
          </p:cNvPr>
          <p:cNvSpPr>
            <a:spLocks noGrp="1"/>
          </p:cNvSpPr>
          <p:nvPr>
            <p:ph type="sldNum" sz="quarter" idx="12"/>
          </p:nvPr>
        </p:nvSpPr>
        <p:spPr/>
        <p:txBody>
          <a:bodyPr/>
          <a:lstStyle/>
          <a:p>
            <a:fld id="{5A33CB2A-1702-4C1D-9CC4-8D472D39F19E}" type="slidenum">
              <a:rPr lang="en-US" smtClean="0"/>
              <a:t>5</a:t>
            </a:fld>
            <a:endParaRPr lang="en-US"/>
          </a:p>
        </p:txBody>
      </p:sp>
      <p:pic>
        <p:nvPicPr>
          <p:cNvPr id="6" name="Picture 5">
            <a:extLst>
              <a:ext uri="{FF2B5EF4-FFF2-40B4-BE49-F238E27FC236}">
                <a16:creationId xmlns:a16="http://schemas.microsoft.com/office/drawing/2014/main" id="{CA97A46A-427F-6D31-D072-50F2E20843E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247745" y="194835"/>
            <a:ext cx="2038662" cy="1644902"/>
          </a:xfrm>
          <a:prstGeom prst="rect">
            <a:avLst/>
          </a:prstGeom>
        </p:spPr>
      </p:pic>
      <p:pic>
        <p:nvPicPr>
          <p:cNvPr id="10" name="Picture 9">
            <a:extLst>
              <a:ext uri="{FF2B5EF4-FFF2-40B4-BE49-F238E27FC236}">
                <a16:creationId xmlns:a16="http://schemas.microsoft.com/office/drawing/2014/main" id="{D4EFDA7A-028F-E5BF-DE12-6FB76CA9A4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52573" y="2417390"/>
            <a:ext cx="5649113" cy="2353003"/>
          </a:xfrm>
          <a:prstGeom prst="rect">
            <a:avLst/>
          </a:prstGeom>
        </p:spPr>
      </p:pic>
      <p:sp>
        <p:nvSpPr>
          <p:cNvPr id="11" name="TextBox 10">
            <a:extLst>
              <a:ext uri="{FF2B5EF4-FFF2-40B4-BE49-F238E27FC236}">
                <a16:creationId xmlns:a16="http://schemas.microsoft.com/office/drawing/2014/main" id="{3A70E767-960D-CEDA-B862-CE86AFE72C53}"/>
              </a:ext>
            </a:extLst>
          </p:cNvPr>
          <p:cNvSpPr txBox="1"/>
          <p:nvPr/>
        </p:nvSpPr>
        <p:spPr>
          <a:xfrm>
            <a:off x="5733738" y="604881"/>
            <a:ext cx="1094282" cy="365125"/>
          </a:xfrm>
          <a:prstGeom prst="rect">
            <a:avLst/>
          </a:prstGeom>
          <a:noFill/>
        </p:spPr>
        <p:txBody>
          <a:bodyPr wrap="none" rtlCol="0">
            <a:noAutofit/>
          </a:bodyPr>
          <a:lstStyle/>
          <a:p>
            <a:r>
              <a:rPr lang="de-CH" sz="2800" dirty="0">
                <a:solidFill>
                  <a:srgbClr val="FF0000"/>
                </a:solidFill>
              </a:rPr>
              <a:t>Vorsicht</a:t>
            </a:r>
            <a:endParaRPr lang="de-CH" sz="2800" dirty="0"/>
          </a:p>
        </p:txBody>
      </p:sp>
    </p:spTree>
    <p:extLst>
      <p:ext uri="{BB962C8B-B14F-4D97-AF65-F5344CB8AC3E}">
        <p14:creationId xmlns:p14="http://schemas.microsoft.com/office/powerpoint/2010/main" val="19601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50</a:t>
            </a:fld>
            <a:endParaRPr lang="en-US"/>
          </a:p>
        </p:txBody>
      </p:sp>
      <p:pic>
        <p:nvPicPr>
          <p:cNvPr id="6" name="arbeiterfails-20240126_090508-3505442417">
            <a:hlinkClick r:id="" action="ppaction://media"/>
            <a:extLst>
              <a:ext uri="{FF2B5EF4-FFF2-40B4-BE49-F238E27FC236}">
                <a16:creationId xmlns:a16="http://schemas.microsoft.com/office/drawing/2014/main" id="{A8A5B05E-B94B-AB2D-E785-AAC4B5EDE0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59903" y="990905"/>
            <a:ext cx="6872194" cy="5764228"/>
          </a:xfrm>
        </p:spPr>
      </p:pic>
    </p:spTree>
    <p:extLst>
      <p:ext uri="{BB962C8B-B14F-4D97-AF65-F5344CB8AC3E}">
        <p14:creationId xmlns:p14="http://schemas.microsoft.com/office/powerpoint/2010/main" val="240417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51</a:t>
            </a:fld>
            <a:endParaRPr lang="en-US"/>
          </a:p>
        </p:txBody>
      </p:sp>
      <p:pic>
        <p:nvPicPr>
          <p:cNvPr id="10" name="arbeiterfails-20240605_114759-2411570546">
            <a:hlinkClick r:id="" action="ppaction://media"/>
            <a:extLst>
              <a:ext uri="{FF2B5EF4-FFF2-40B4-BE49-F238E27FC236}">
                <a16:creationId xmlns:a16="http://schemas.microsoft.com/office/drawing/2014/main" id="{878428B6-4C1C-44C8-186F-EFBC88DFC3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98212" y="910424"/>
            <a:ext cx="4195576" cy="5781666"/>
          </a:xfrm>
        </p:spPr>
      </p:pic>
    </p:spTree>
    <p:extLst>
      <p:ext uri="{BB962C8B-B14F-4D97-AF65-F5344CB8AC3E}">
        <p14:creationId xmlns:p14="http://schemas.microsoft.com/office/powerpoint/2010/main" val="383170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52</a:t>
            </a:fld>
            <a:endParaRPr lang="en-US"/>
          </a:p>
        </p:txBody>
      </p:sp>
      <p:pic>
        <p:nvPicPr>
          <p:cNvPr id="9" name="arbeiterfails-20240207_093027-448531655">
            <a:hlinkClick r:id="" action="ppaction://media"/>
            <a:extLst>
              <a:ext uri="{FF2B5EF4-FFF2-40B4-BE49-F238E27FC236}">
                <a16:creationId xmlns:a16="http://schemas.microsoft.com/office/drawing/2014/main" id="{F9EDCE8C-4A3B-2CF1-51C7-DA1B2FED24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0264" y="910424"/>
            <a:ext cx="6051472" cy="5732423"/>
          </a:xfrm>
        </p:spPr>
      </p:pic>
    </p:spTree>
    <p:extLst>
      <p:ext uri="{BB962C8B-B14F-4D97-AF65-F5344CB8AC3E}">
        <p14:creationId xmlns:p14="http://schemas.microsoft.com/office/powerpoint/2010/main" val="190941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53</a:t>
            </a:fld>
            <a:endParaRPr lang="en-US"/>
          </a:p>
        </p:txBody>
      </p:sp>
      <p:pic>
        <p:nvPicPr>
          <p:cNvPr id="6" name="x_arbeiterfails-20241210_154806-3031379781">
            <a:hlinkClick r:id="" action="ppaction://media"/>
            <a:extLst>
              <a:ext uri="{FF2B5EF4-FFF2-40B4-BE49-F238E27FC236}">
                <a16:creationId xmlns:a16="http://schemas.microsoft.com/office/drawing/2014/main" id="{1F227DEF-5A10-51F9-6A48-B779DDFC50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77189" y="910424"/>
            <a:ext cx="4437622" cy="5767155"/>
          </a:xfrm>
        </p:spPr>
      </p:pic>
    </p:spTree>
    <p:extLst>
      <p:ext uri="{BB962C8B-B14F-4D97-AF65-F5344CB8AC3E}">
        <p14:creationId xmlns:p14="http://schemas.microsoft.com/office/powerpoint/2010/main" val="4944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54</a:t>
            </a:fld>
            <a:endParaRPr lang="en-US"/>
          </a:p>
        </p:txBody>
      </p:sp>
      <p:pic>
        <p:nvPicPr>
          <p:cNvPr id="7" name="arbeiterfails-20250910_211559-1962912148">
            <a:hlinkClick r:id="" action="ppaction://media"/>
            <a:extLst>
              <a:ext uri="{FF2B5EF4-FFF2-40B4-BE49-F238E27FC236}">
                <a16:creationId xmlns:a16="http://schemas.microsoft.com/office/drawing/2014/main" id="{22625F2B-E81F-B57E-4ED1-A8CCAF4E63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64393" y="819149"/>
            <a:ext cx="3312126" cy="5893003"/>
          </a:xfrm>
        </p:spPr>
      </p:pic>
    </p:spTree>
    <p:extLst>
      <p:ext uri="{BB962C8B-B14F-4D97-AF65-F5344CB8AC3E}">
        <p14:creationId xmlns:p14="http://schemas.microsoft.com/office/powerpoint/2010/main" val="318342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1701A-DCF7-960C-4072-B2C5B744E6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65E89-EC19-DDFB-0310-9DBEDCC1BC33}"/>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7ADDB98B-88FF-AEFF-3C47-E9E53E4A42DF}"/>
              </a:ext>
            </a:extLst>
          </p:cNvPr>
          <p:cNvSpPr>
            <a:spLocks noGrp="1"/>
          </p:cNvSpPr>
          <p:nvPr>
            <p:ph type="sldNum" sz="quarter" idx="12"/>
          </p:nvPr>
        </p:nvSpPr>
        <p:spPr/>
        <p:txBody>
          <a:bodyPr/>
          <a:lstStyle/>
          <a:p>
            <a:fld id="{5A33CB2A-1702-4C1D-9CC4-8D472D39F19E}" type="slidenum">
              <a:rPr lang="en-US" smtClean="0"/>
              <a:t>55</a:t>
            </a:fld>
            <a:endParaRPr lang="en-US"/>
          </a:p>
        </p:txBody>
      </p:sp>
      <p:pic>
        <p:nvPicPr>
          <p:cNvPr id="3" name="arbeiterfails-20240408_074500-2548665964">
            <a:hlinkClick r:id="" action="ppaction://media"/>
            <a:extLst>
              <a:ext uri="{FF2B5EF4-FFF2-40B4-BE49-F238E27FC236}">
                <a16:creationId xmlns:a16="http://schemas.microsoft.com/office/drawing/2014/main" id="{E090C6CD-1709-4596-A3EC-5F98EF8F9E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15830" y="819149"/>
            <a:ext cx="4760339" cy="5884209"/>
          </a:xfrm>
        </p:spPr>
      </p:pic>
    </p:spTree>
    <p:extLst>
      <p:ext uri="{BB962C8B-B14F-4D97-AF65-F5344CB8AC3E}">
        <p14:creationId xmlns:p14="http://schemas.microsoft.com/office/powerpoint/2010/main" val="410662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6142-96BC-54CB-78A5-3BF415A1E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68E789-A0F5-0BA1-2D19-0062FF050420}"/>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B92EECC2-1B50-E975-594A-D863A849FA0D}"/>
              </a:ext>
            </a:extLst>
          </p:cNvPr>
          <p:cNvSpPr>
            <a:spLocks noGrp="1"/>
          </p:cNvSpPr>
          <p:nvPr>
            <p:ph type="sldNum" sz="quarter" idx="12"/>
          </p:nvPr>
        </p:nvSpPr>
        <p:spPr/>
        <p:txBody>
          <a:bodyPr/>
          <a:lstStyle/>
          <a:p>
            <a:fld id="{5A33CB2A-1702-4C1D-9CC4-8D472D39F19E}" type="slidenum">
              <a:rPr lang="en-US" smtClean="0"/>
              <a:t>56</a:t>
            </a:fld>
            <a:endParaRPr lang="en-US"/>
          </a:p>
        </p:txBody>
      </p:sp>
      <p:pic>
        <p:nvPicPr>
          <p:cNvPr id="3" name="arbeiterfails-20240124_085919-688491690_edit">
            <a:hlinkClick r:id="" action="ppaction://media"/>
            <a:extLst>
              <a:ext uri="{FF2B5EF4-FFF2-40B4-BE49-F238E27FC236}">
                <a16:creationId xmlns:a16="http://schemas.microsoft.com/office/drawing/2014/main" id="{088370DE-996D-725C-9E4F-4C48C477D6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70113" y="835791"/>
            <a:ext cx="4851773" cy="5919342"/>
          </a:xfrm>
        </p:spPr>
      </p:pic>
    </p:spTree>
    <p:extLst>
      <p:ext uri="{BB962C8B-B14F-4D97-AF65-F5344CB8AC3E}">
        <p14:creationId xmlns:p14="http://schemas.microsoft.com/office/powerpoint/2010/main" val="141122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A43B4-B41D-AD99-E7BB-BB413E303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584ED-F2FC-3189-A033-5177B2F79D70}"/>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B87E8FFC-D31C-4038-D97C-299347518712}"/>
              </a:ext>
            </a:extLst>
          </p:cNvPr>
          <p:cNvSpPr>
            <a:spLocks noGrp="1"/>
          </p:cNvSpPr>
          <p:nvPr>
            <p:ph type="sldNum" sz="quarter" idx="12"/>
          </p:nvPr>
        </p:nvSpPr>
        <p:spPr/>
        <p:txBody>
          <a:bodyPr/>
          <a:lstStyle/>
          <a:p>
            <a:fld id="{5A33CB2A-1702-4C1D-9CC4-8D472D39F19E}" type="slidenum">
              <a:rPr lang="en-US" smtClean="0"/>
              <a:t>57</a:t>
            </a:fld>
            <a:endParaRPr lang="en-US"/>
          </a:p>
        </p:txBody>
      </p:sp>
      <p:pic>
        <p:nvPicPr>
          <p:cNvPr id="8" name="0_arbeiterfails-20250616_153803-3967292731">
            <a:hlinkClick r:id="" action="ppaction://media"/>
            <a:extLst>
              <a:ext uri="{FF2B5EF4-FFF2-40B4-BE49-F238E27FC236}">
                <a16:creationId xmlns:a16="http://schemas.microsoft.com/office/drawing/2014/main" id="{93A9DAE2-2849-0503-644A-0C2D71331E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53351" y="910424"/>
            <a:ext cx="4885297" cy="5726509"/>
          </a:xfrm>
        </p:spPr>
      </p:pic>
    </p:spTree>
    <p:extLst>
      <p:ext uri="{BB962C8B-B14F-4D97-AF65-F5344CB8AC3E}">
        <p14:creationId xmlns:p14="http://schemas.microsoft.com/office/powerpoint/2010/main" val="331883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58</a:t>
            </a:fld>
            <a:endParaRPr lang="en-US"/>
          </a:p>
        </p:txBody>
      </p:sp>
      <p:pic>
        <p:nvPicPr>
          <p:cNvPr id="6" name="arbeiterfails-20240410_150854-3869920226">
            <a:hlinkClick r:id="" action="ppaction://media"/>
            <a:extLst>
              <a:ext uri="{FF2B5EF4-FFF2-40B4-BE49-F238E27FC236}">
                <a16:creationId xmlns:a16="http://schemas.microsoft.com/office/drawing/2014/main" id="{AB0A683C-D5EF-4131-14FC-A54C67DDA2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3110" y="910424"/>
            <a:ext cx="6865779" cy="5779488"/>
          </a:xfrm>
        </p:spPr>
      </p:pic>
    </p:spTree>
    <p:extLst>
      <p:ext uri="{BB962C8B-B14F-4D97-AF65-F5344CB8AC3E}">
        <p14:creationId xmlns:p14="http://schemas.microsoft.com/office/powerpoint/2010/main" val="33669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5C96-9E87-0C7C-6A27-D8D22A450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CE971-A0C3-45FE-0AE1-2950BE30A08F}"/>
              </a:ext>
            </a:extLst>
          </p:cNvPr>
          <p:cNvSpPr>
            <a:spLocks noGrp="1"/>
          </p:cNvSpPr>
          <p:nvPr>
            <p:ph type="title"/>
          </p:nvPr>
        </p:nvSpPr>
        <p:spPr/>
        <p:txBody>
          <a:bodyPr/>
          <a:lstStyle/>
          <a:p>
            <a:r>
              <a:rPr lang="de-CH" dirty="0"/>
              <a:t>Fachkräftemangel überall – Beispiele als Videos</a:t>
            </a:r>
          </a:p>
        </p:txBody>
      </p:sp>
      <p:sp>
        <p:nvSpPr>
          <p:cNvPr id="4" name="Slide Number Placeholder 3">
            <a:extLst>
              <a:ext uri="{FF2B5EF4-FFF2-40B4-BE49-F238E27FC236}">
                <a16:creationId xmlns:a16="http://schemas.microsoft.com/office/drawing/2014/main" id="{39383127-0BF1-F879-3937-35125415A990}"/>
              </a:ext>
            </a:extLst>
          </p:cNvPr>
          <p:cNvSpPr>
            <a:spLocks noGrp="1"/>
          </p:cNvSpPr>
          <p:nvPr>
            <p:ph type="sldNum" sz="quarter" idx="12"/>
          </p:nvPr>
        </p:nvSpPr>
        <p:spPr/>
        <p:txBody>
          <a:bodyPr/>
          <a:lstStyle/>
          <a:p>
            <a:fld id="{5A33CB2A-1702-4C1D-9CC4-8D472D39F19E}" type="slidenum">
              <a:rPr lang="en-US" smtClean="0"/>
              <a:t>59</a:t>
            </a:fld>
            <a:endParaRPr lang="en-US"/>
          </a:p>
        </p:txBody>
      </p:sp>
      <p:pic>
        <p:nvPicPr>
          <p:cNvPr id="3" name="0_arbeiterfails-20251022_192312-3269450465">
            <a:hlinkClick r:id="" action="ppaction://media"/>
            <a:extLst>
              <a:ext uri="{FF2B5EF4-FFF2-40B4-BE49-F238E27FC236}">
                <a16:creationId xmlns:a16="http://schemas.microsoft.com/office/drawing/2014/main" id="{F166AA6C-C85F-0466-BEE9-C11AAF85E4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892"/>
          <a:stretch>
            <a:fillRect/>
          </a:stretch>
        </p:blipFill>
        <p:spPr>
          <a:xfrm>
            <a:off x="3443872" y="813546"/>
            <a:ext cx="5304255" cy="5842748"/>
          </a:xfrm>
        </p:spPr>
      </p:pic>
    </p:spTree>
    <p:extLst>
      <p:ext uri="{BB962C8B-B14F-4D97-AF65-F5344CB8AC3E}">
        <p14:creationId xmlns:p14="http://schemas.microsoft.com/office/powerpoint/2010/main" val="8997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4E7B-3A24-FB84-2DE2-95D42A90A336}"/>
              </a:ext>
            </a:extLst>
          </p:cNvPr>
          <p:cNvSpPr>
            <a:spLocks noGrp="1"/>
          </p:cNvSpPr>
          <p:nvPr>
            <p:ph type="title"/>
          </p:nvPr>
        </p:nvSpPr>
        <p:spPr/>
        <p:txBody>
          <a:bodyPr/>
          <a:lstStyle/>
          <a:p>
            <a:r>
              <a:rPr lang="de-CH" dirty="0"/>
              <a:t>Stichwort «Technologieoffenheit»</a:t>
            </a:r>
          </a:p>
        </p:txBody>
      </p:sp>
      <p:sp>
        <p:nvSpPr>
          <p:cNvPr id="3" name="Content Placeholder 2">
            <a:extLst>
              <a:ext uri="{FF2B5EF4-FFF2-40B4-BE49-F238E27FC236}">
                <a16:creationId xmlns:a16="http://schemas.microsoft.com/office/drawing/2014/main" id="{967D15E4-9487-0F26-710C-66F836757395}"/>
              </a:ext>
            </a:extLst>
          </p:cNvPr>
          <p:cNvSpPr>
            <a:spLocks noGrp="1"/>
          </p:cNvSpPr>
          <p:nvPr>
            <p:ph idx="1"/>
          </p:nvPr>
        </p:nvSpPr>
        <p:spPr/>
        <p:txBody>
          <a:bodyPr/>
          <a:lstStyle/>
          <a:p>
            <a:r>
              <a:rPr lang="de-CH" i="1" dirty="0"/>
              <a:t>Technologieoffenheit ≠ Technologieneutralität (= Gleichwertigkeit)</a:t>
            </a:r>
          </a:p>
          <a:p>
            <a:r>
              <a:rPr lang="de-CH" b="1" dirty="0"/>
              <a:t>Wasserstoff</a:t>
            </a:r>
          </a:p>
          <a:p>
            <a:pPr marL="360363"/>
            <a:r>
              <a:rPr lang="de-CH" dirty="0"/>
              <a:t>Wird aus Strom erzeugt, um Strom zu erzeugen </a:t>
            </a:r>
            <a:r>
              <a:rPr lang="de-CH" dirty="0">
                <a:sym typeface="Wingdings" panose="05000000000000000000" pitchFamily="2" charset="2"/>
              </a:rPr>
              <a:t> 2x </a:t>
            </a:r>
            <a:r>
              <a:rPr lang="de-CH" b="1" dirty="0">
                <a:sym typeface="Wingdings" panose="05000000000000000000" pitchFamily="2" charset="2"/>
              </a:rPr>
              <a:t>Verluste</a:t>
            </a:r>
            <a:br>
              <a:rPr lang="de-CH" dirty="0">
                <a:sym typeface="Wingdings" panose="05000000000000000000" pitchFamily="2" charset="2"/>
              </a:rPr>
            </a:br>
            <a:r>
              <a:rPr lang="de-CH" dirty="0">
                <a:sym typeface="Wingdings" panose="05000000000000000000" pitchFamily="2" charset="2"/>
              </a:rPr>
              <a:t>Speicherung ist eine deutlich höhere Gefahr als z.B. Batterie</a:t>
            </a:r>
          </a:p>
          <a:p>
            <a:r>
              <a:rPr lang="de-CH" b="1" dirty="0" err="1">
                <a:sym typeface="Wingdings" panose="05000000000000000000" pitchFamily="2" charset="2"/>
              </a:rPr>
              <a:t>eFuels</a:t>
            </a:r>
            <a:endParaRPr lang="de-CH" b="1" dirty="0">
              <a:sym typeface="Wingdings" panose="05000000000000000000" pitchFamily="2" charset="2"/>
            </a:endParaRPr>
          </a:p>
          <a:p>
            <a:pPr marL="360363"/>
            <a:r>
              <a:rPr lang="de-CH" dirty="0">
                <a:sym typeface="Wingdings" panose="05000000000000000000" pitchFamily="2" charset="2"/>
              </a:rPr>
              <a:t>Erzeugung braucht ein mehrfaches an Energie im Vergleich zu heutigen Treibstoffen + Wasser</a:t>
            </a:r>
            <a:endParaRPr lang="de-CH" dirty="0"/>
          </a:p>
          <a:p>
            <a:endParaRPr lang="de-CH" b="1" dirty="0"/>
          </a:p>
          <a:p>
            <a:r>
              <a:rPr lang="de-CH" b="1" dirty="0"/>
              <a:t>Fazit 1: </a:t>
            </a:r>
            <a:r>
              <a:rPr lang="de-CH" dirty="0"/>
              <a:t>Alle Alternativen sind </a:t>
            </a:r>
            <a:r>
              <a:rPr lang="de-CH" b="1" dirty="0"/>
              <a:t>deutlich teurer </a:t>
            </a:r>
            <a:r>
              <a:rPr lang="de-CH" dirty="0"/>
              <a:t>als heutige Kraftstoffe und somit </a:t>
            </a:r>
            <a:r>
              <a:rPr lang="de-CH" b="1" dirty="0"/>
              <a:t>exorbitant teurer </a:t>
            </a:r>
            <a:r>
              <a:rPr lang="de-CH" dirty="0"/>
              <a:t>als Strom</a:t>
            </a:r>
          </a:p>
          <a:p>
            <a:r>
              <a:rPr lang="de-CH" b="1" dirty="0"/>
              <a:t>Fazit 2: </a:t>
            </a:r>
            <a:r>
              <a:rPr lang="de-CH" dirty="0"/>
              <a:t>(Fast) Keine Technologie stirbt vollständig. </a:t>
            </a:r>
            <a:r>
              <a:rPr lang="de-CH" b="1" dirty="0"/>
              <a:t>In Nischen </a:t>
            </a:r>
            <a:r>
              <a:rPr lang="de-CH" dirty="0"/>
              <a:t>wird es weiter </a:t>
            </a:r>
            <a:r>
              <a:rPr lang="de-CH" b="1" dirty="0"/>
              <a:t>Verbrenner und Benzin </a:t>
            </a:r>
            <a:r>
              <a:rPr lang="de-CH" dirty="0"/>
              <a:t>geben, genauso wie es heute auch noch Pferdekutschen gibt. </a:t>
            </a:r>
            <a:br>
              <a:rPr lang="de-CH" dirty="0"/>
            </a:br>
            <a:r>
              <a:rPr lang="de-CH" dirty="0"/>
              <a:t>Doch es wird bald niemand einen Verbrenner für Alltagsaufgaben einsetzen, so wie heute niemand auf die Idee kommen ein Transportunternehmen auf Kutschen aufzubauen.</a:t>
            </a:r>
          </a:p>
        </p:txBody>
      </p:sp>
      <p:sp>
        <p:nvSpPr>
          <p:cNvPr id="4" name="Slide Number Placeholder 3">
            <a:extLst>
              <a:ext uri="{FF2B5EF4-FFF2-40B4-BE49-F238E27FC236}">
                <a16:creationId xmlns:a16="http://schemas.microsoft.com/office/drawing/2014/main" id="{52B770AA-0BB5-EF0A-9518-F060D0C48F65}"/>
              </a:ext>
            </a:extLst>
          </p:cNvPr>
          <p:cNvSpPr>
            <a:spLocks noGrp="1"/>
          </p:cNvSpPr>
          <p:nvPr>
            <p:ph type="sldNum" sz="quarter" idx="12"/>
          </p:nvPr>
        </p:nvSpPr>
        <p:spPr/>
        <p:txBody>
          <a:bodyPr/>
          <a:lstStyle/>
          <a:p>
            <a:fld id="{5A33CB2A-1702-4C1D-9CC4-8D472D39F19E}" type="slidenum">
              <a:rPr lang="en-US" smtClean="0"/>
              <a:t>6</a:t>
            </a:fld>
            <a:endParaRPr lang="en-US"/>
          </a:p>
        </p:txBody>
      </p:sp>
      <p:pic>
        <p:nvPicPr>
          <p:cNvPr id="6" name="Picture 5">
            <a:extLst>
              <a:ext uri="{FF2B5EF4-FFF2-40B4-BE49-F238E27FC236}">
                <a16:creationId xmlns:a16="http://schemas.microsoft.com/office/drawing/2014/main" id="{222A72CC-C7E3-3ACF-ED2F-03566B0124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72494" y="1093305"/>
            <a:ext cx="4388335" cy="2140230"/>
          </a:xfrm>
          <a:prstGeom prst="rect">
            <a:avLst/>
          </a:prstGeom>
        </p:spPr>
      </p:pic>
    </p:spTree>
    <p:extLst>
      <p:ext uri="{BB962C8B-B14F-4D97-AF65-F5344CB8AC3E}">
        <p14:creationId xmlns:p14="http://schemas.microsoft.com/office/powerpoint/2010/main" val="9618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610830" cy="5580918"/>
          </a:xfrm>
        </p:spPr>
        <p:txBody>
          <a:bodyPr vert="horz" lIns="91440" tIns="45720" rIns="91440" bIns="45720" rtlCol="0">
            <a:noAutofit/>
          </a:bodyPr>
          <a:lstStyle/>
          <a:p>
            <a:r>
              <a:rPr lang="x-none" sz="1400" dirty="0">
                <a:hlinkClick r:id="rId2"/>
              </a:rPr>
              <a:t>https://www.heise.de/news/Verbrenner-Aus-Von-der-Leyen-will-CO2-Reduktion-und-Technologieneutralitaet-10643646.html</a:t>
            </a:r>
            <a:endParaRPr lang="x-none" sz="1400" dirty="0"/>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Thema Blackout</a:t>
            </a:r>
          </a:p>
          <a:p>
            <a:r>
              <a:rPr lang="de-CH" sz="1400" dirty="0">
                <a:latin typeface="Arial" panose="020B0604020202020204" pitchFamily="34" charset="0"/>
                <a:cs typeface="Arial" panose="020B0604020202020204" pitchFamily="34" charset="0"/>
                <a:hlinkClick r:id="rId3"/>
              </a:rPr>
              <a:t>https://de.wikipedia.org/wiki/Liste_von_Batterie-Speicherkraftwerken#Schweiz</a:t>
            </a:r>
            <a:endParaRPr lang="de-CH" sz="1400"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hlinkClick r:id="rId4"/>
              </a:rPr>
              <a:t>https://www.heise.de/news/850-MW-Australiens-groesster-Batteriespeicher-nimmt-Betrieb-auf-10510939.html</a:t>
            </a:r>
            <a:endParaRPr lang="de-CH" sz="1400"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hlinkClick r:id="rId5"/>
              </a:rPr>
              <a:t>https://www.br.de/radio/bayern2/sendungen/iq-wissenschaft-und-forschung/neu-pc-iq-batterien-als-netzspeicher-die-alternative-zu-kraftwerken-100.html</a:t>
            </a:r>
            <a:endParaRPr lang="de-CH" sz="1400"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hlinkClick r:id="rId6"/>
              </a:rPr>
              <a:t>https://www.ardaudiothek.de/episode/urn:ard:episode:82ad90c03d8160ea/</a:t>
            </a:r>
            <a:r>
              <a:rPr lang="de-CH" sz="1400" dirty="0">
                <a:latin typeface="Arial" panose="020B0604020202020204" pitchFamily="34" charset="0"/>
                <a:cs typeface="Arial" panose="020B0604020202020204" pitchFamily="34" charset="0"/>
              </a:rPr>
              <a:t> </a:t>
            </a:r>
          </a:p>
          <a:p>
            <a:r>
              <a:rPr lang="de-CH" sz="1400" dirty="0">
                <a:latin typeface="Arial" panose="020B0604020202020204" pitchFamily="34" charset="0"/>
                <a:cs typeface="Arial" panose="020B0604020202020204" pitchFamily="34" charset="0"/>
                <a:hlinkClick r:id="rId7"/>
              </a:rPr>
              <a:t>https://www.heise.de/news/Bericht-Blackout-in-Spanien-und-Portugal-folgte-auf-ungewoehnliche-Schwankungen-10725874.html</a:t>
            </a:r>
          </a:p>
          <a:p>
            <a:endParaRPr lang="en-US" b="1" dirty="0">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402195" cy="5521924"/>
          </a:xfrm>
        </p:spPr>
        <p:txBody>
          <a:bodyPr>
            <a:noAutofit/>
          </a:bodyPr>
          <a:lstStyle/>
          <a:p>
            <a:r>
              <a:rPr lang="en-US" b="1" dirty="0">
                <a:latin typeface="Arial" panose="020B0604020202020204" pitchFamily="34" charset="0"/>
                <a:cs typeface="Arial" panose="020B0604020202020204" pitchFamily="34" charset="0"/>
              </a:rPr>
              <a:t>Thema </a:t>
            </a:r>
            <a:r>
              <a:rPr lang="en-US" b="1" dirty="0" err="1">
                <a:latin typeface="Arial" panose="020B0604020202020204" pitchFamily="34" charset="0"/>
                <a:cs typeface="Arial" panose="020B0604020202020204" pitchFamily="34" charset="0"/>
              </a:rPr>
              <a:t>Elektromobilität</a:t>
            </a:r>
            <a:endParaRPr lang="en-US" b="1" dirty="0">
              <a:latin typeface="Arial" panose="020B0604020202020204" pitchFamily="34" charset="0"/>
              <a:cs typeface="Arial" panose="020B0604020202020204" pitchFamily="34" charset="0"/>
            </a:endParaRPr>
          </a:p>
          <a:p>
            <a:r>
              <a:rPr lang="x-none" sz="1400" dirty="0">
                <a:hlinkClick r:id="rId8"/>
              </a:rPr>
              <a:t>https://www.heise.de/news/ADAC-Pannenstatistik-Elektroautos-haben-weniger-Pannen-als-Verbrenner-10347184.html</a:t>
            </a:r>
            <a:endParaRPr lang="x-none" sz="1400" dirty="0"/>
          </a:p>
          <a:p>
            <a:r>
              <a:rPr lang="de-CH" sz="1400" u="sng" dirty="0">
                <a:latin typeface="Arial" panose="020B0604020202020204" pitchFamily="34" charset="0"/>
                <a:cs typeface="Arial" panose="020B0604020202020204" pitchFamily="34" charset="0"/>
                <a:hlinkClick r:id="rId9"/>
              </a:rPr>
              <a:t>https://www.heise.de/news/Elektroautos-Unfallreparaturkosten-naehern-sich-denen-fuer-Verbrenner-10519718.html</a:t>
            </a:r>
            <a:r>
              <a:rPr lang="de-CH" sz="1400" u="sng" dirty="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a:p>
            <a:r>
              <a:rPr lang="x-none" sz="1400" dirty="0">
                <a:hlinkClick r:id="rId10"/>
              </a:rPr>
              <a:t>https://www.heise.de/news/Ausbau-der-Ladeinfrastruktur-fuer-E-Autos-AC-nur-noch-knapp-vor-DC-10455442.html</a:t>
            </a:r>
            <a:endParaRPr lang="x-none" sz="1400" dirty="0"/>
          </a:p>
          <a:p>
            <a:r>
              <a:rPr lang="x-none" sz="1400" dirty="0">
                <a:hlinkClick r:id="rId11"/>
              </a:rPr>
              <a:t>https://www.nzz.ch/mobilitaet/e-auto-so-schnell-laden-wie-benzin-tanken-aus-der-utopie-wird-bald-realitaet-ld.1906861</a:t>
            </a:r>
            <a:endParaRPr lang="x-none" sz="1400" dirty="0"/>
          </a:p>
          <a:p>
            <a:r>
              <a:rPr lang="x-none" sz="1400" dirty="0">
                <a:hlinkClick r:id="rId12"/>
              </a:rPr>
              <a:t>https://www.heise.de/news/Elektromobilitaet-Spulen-in-der-Autobahn-laden-Fahrzeuge-unterwegs-10926526.html</a:t>
            </a:r>
            <a:endParaRPr lang="x-none" sz="1400" dirty="0"/>
          </a:p>
          <a:p>
            <a:r>
              <a:rPr lang="x-none" sz="1400" dirty="0">
                <a:hlinkClick r:id="rId13"/>
              </a:rPr>
              <a:t>https://www.heise.de/news/In-Norwegen-werden-fast-keine-Verbrennerautos-mehr-verkauft-10773564.html</a:t>
            </a:r>
            <a:endParaRPr lang="x-none" sz="1400" dirty="0"/>
          </a:p>
          <a:p>
            <a:r>
              <a:rPr lang="x-none" sz="1400" dirty="0">
                <a:hlinkClick r:id="rId14"/>
              </a:rPr>
              <a:t>https://www.heise.de/hintergrund/Ueber-1000-kW-Ladeleistung-Das-Megawatt-Charging-System-fuer-Lkw-10624080.html</a:t>
            </a:r>
            <a:endParaRPr lang="x-none" sz="1400" dirty="0"/>
          </a:p>
          <a:p>
            <a:endParaRPr lang="de-CH" sz="1400" dirty="0">
              <a:latin typeface="Arial" panose="020B0604020202020204" pitchFamily="34" charset="0"/>
              <a:cs typeface="Arial" panose="020B0604020202020204" pitchFamily="34" charset="0"/>
            </a:endParaRPr>
          </a:p>
          <a:p>
            <a:endParaRPr lang="de-CH" sz="1400" u="sng" dirty="0"/>
          </a:p>
          <a:p>
            <a:endParaRPr lang="en-US" sz="16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60</a:t>
            </a:fld>
            <a:endParaRPr lang="en-US"/>
          </a:p>
        </p:txBody>
      </p:sp>
    </p:spTree>
    <p:extLst>
      <p:ext uri="{BB962C8B-B14F-4D97-AF65-F5344CB8AC3E}">
        <p14:creationId xmlns:p14="http://schemas.microsoft.com/office/powerpoint/2010/main" val="2925723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415445" cy="5228636"/>
          </a:xfrm>
        </p:spPr>
        <p:txBody>
          <a:bodyPr vert="horz" lIns="91440" tIns="45720" rIns="91440" bIns="45720" rtlCol="0">
            <a:noAutofit/>
          </a:bodyPr>
          <a:lstStyle/>
          <a:p>
            <a:r>
              <a:rPr lang="en-US" b="1" dirty="0">
                <a:latin typeface="Arial" panose="020B0604020202020204" pitchFamily="34" charset="0"/>
                <a:cs typeface="Arial" panose="020B0604020202020204" pitchFamily="34" charset="0"/>
              </a:rPr>
              <a:t>Thema USB-C</a:t>
            </a:r>
          </a:p>
          <a:p>
            <a:r>
              <a:rPr lang="de-CH" sz="1400" dirty="0">
                <a:latin typeface="Arial" panose="020B0604020202020204" pitchFamily="34" charset="0"/>
                <a:cs typeface="Arial" panose="020B0604020202020204" pitchFamily="34" charset="0"/>
                <a:hlinkClick r:id="rId2"/>
              </a:rPr>
              <a:t>https://www.heise.de/news/USB-C-Kabel-Alle-Unterschiede-erklaert-10473984.html</a:t>
            </a:r>
            <a:r>
              <a:rPr lang="de-CH" sz="1400" dirty="0">
                <a:latin typeface="Arial" panose="020B0604020202020204" pitchFamily="34" charset="0"/>
                <a:cs typeface="Arial" panose="020B0604020202020204" pitchFamily="34" charset="0"/>
              </a:rPr>
              <a:t> </a:t>
            </a:r>
          </a:p>
          <a:p>
            <a:r>
              <a:rPr lang="de-CH" sz="1400" dirty="0">
                <a:latin typeface="Arial" panose="020B0604020202020204" pitchFamily="34" charset="0"/>
                <a:cs typeface="Arial" panose="020B0604020202020204" pitchFamily="34" charset="0"/>
                <a:hlinkClick r:id="rId3"/>
              </a:rPr>
              <a:t>https://www.heise.de/ratgeber/FAQ-USB-C-Kabel-Antworten-auf-die-haeufigsten-Fragen-10395451.html?wt_mc=sm.sm.plus.yt.yt.yt_beitraege_artikel_hplus.250703_USB-C-KABEL-FAQ_10395451</a:t>
            </a:r>
            <a:r>
              <a:rPr lang="de-CH" sz="1400" dirty="0">
                <a:latin typeface="Arial" panose="020B0604020202020204" pitchFamily="34" charset="0"/>
                <a:cs typeface="Arial" panose="020B0604020202020204" pitchFamily="34" charset="0"/>
              </a:rPr>
              <a:t> </a:t>
            </a:r>
          </a:p>
          <a:p>
            <a:endParaRPr lang="de-CH" sz="1400" dirty="0">
              <a:latin typeface="Arial" panose="020B0604020202020204" pitchFamily="34" charset="0"/>
              <a:cs typeface="Arial" panose="020B0604020202020204" pitchFamily="34" charset="0"/>
            </a:endParaRPr>
          </a:p>
          <a:p>
            <a:pPr>
              <a:lnSpc>
                <a:spcPct val="115000"/>
              </a:lnSpc>
              <a:spcAft>
                <a:spcPts val="300"/>
              </a:spcAft>
            </a:pPr>
            <a:r>
              <a:rPr lang="en-US" b="1" dirty="0" err="1">
                <a:latin typeface="Arial" panose="020B0604020202020204" pitchFamily="34" charset="0"/>
                <a:cs typeface="Arial" panose="020B0604020202020204" pitchFamily="34" charset="0"/>
              </a:rPr>
              <a:t>Kurznachrichten</a:t>
            </a:r>
            <a:r>
              <a:rPr lang="en-US" b="1" dirty="0">
                <a:latin typeface="Arial" panose="020B0604020202020204" pitchFamily="34" charset="0"/>
                <a:cs typeface="Arial" panose="020B0604020202020204" pitchFamily="34" charset="0"/>
              </a:rPr>
              <a:t> und </a:t>
            </a:r>
            <a:r>
              <a:rPr lang="en-US" b="1" dirty="0" err="1">
                <a:latin typeface="Arial" panose="020B0604020202020204" pitchFamily="34" charset="0"/>
                <a:cs typeface="Arial" panose="020B0604020202020204" pitchFamily="34" charset="0"/>
              </a:rPr>
              <a:t>Kurioses</a:t>
            </a:r>
            <a:endParaRPr lang="en-US" b="1" dirty="0">
              <a:latin typeface="Arial" panose="020B0604020202020204" pitchFamily="34" charset="0"/>
              <a:cs typeface="Arial" panose="020B0604020202020204" pitchFamily="34" charset="0"/>
            </a:endParaRPr>
          </a:p>
          <a:p>
            <a:pPr>
              <a:lnSpc>
                <a:spcPct val="115000"/>
              </a:lnSpc>
              <a:spcAft>
                <a:spcPts val="300"/>
              </a:spcAft>
            </a:pPr>
            <a:r>
              <a:rPr lang="x-none" sz="1400" dirty="0">
                <a:hlinkClick r:id="rId4"/>
              </a:rPr>
              <a:t>https://www.nzz.ch/zuerich/ein-rundgang-zu-historischen-orten-in-zuerich-mit-ungewoehnlichen-geschichten-ld.1896411</a:t>
            </a:r>
            <a:endParaRPr lang="x-none" sz="1400" dirty="0"/>
          </a:p>
          <a:p>
            <a:pPr>
              <a:lnSpc>
                <a:spcPct val="115000"/>
              </a:lnSpc>
              <a:spcAft>
                <a:spcPts val="300"/>
              </a:spcAft>
            </a:pPr>
            <a:r>
              <a:rPr lang="x-none" sz="1400" dirty="0">
                <a:hlinkClick r:id="rId5"/>
              </a:rPr>
              <a:t>https://www.heise.de/news/Smarte-Matratze-nicht-schlau-Unbrauchbar-ohne-AWS-10807405.html</a:t>
            </a:r>
            <a:endParaRPr lang="de-CH" sz="1400" dirty="0"/>
          </a:p>
          <a:p>
            <a:pPr>
              <a:lnSpc>
                <a:spcPct val="115000"/>
              </a:lnSpc>
              <a:spcAft>
                <a:spcPts val="300"/>
              </a:spcAft>
            </a:pPr>
            <a:r>
              <a:rPr lang="de-CH" sz="1400" dirty="0"/>
              <a:t>Gletscher/Kirche: Naturhistorisches Museum, Bern</a:t>
            </a:r>
            <a:endParaRPr lang="x-none" sz="1400" dirty="0"/>
          </a:p>
          <a:p>
            <a:pPr>
              <a:lnSpc>
                <a:spcPct val="115000"/>
              </a:lnSpc>
              <a:spcAft>
                <a:spcPts val="300"/>
              </a:spcAft>
            </a:pPr>
            <a:r>
              <a:rPr lang="de-CH" sz="1400" dirty="0">
                <a:hlinkClick r:id="rId6"/>
              </a:rPr>
              <a:t>https://www.instagram.com/arbeiterfails/?g=5</a:t>
            </a:r>
            <a:r>
              <a:rPr lang="de-CH" sz="1400" dirty="0"/>
              <a:t> </a:t>
            </a:r>
            <a:endParaRPr lang="x-none" sz="1400" dirty="0"/>
          </a:p>
          <a:p>
            <a:pPr marL="360363">
              <a:lnSpc>
                <a:spcPct val="115000"/>
              </a:lnSpc>
              <a:spcAft>
                <a:spcPts val="300"/>
              </a:spcAft>
              <a:buNone/>
            </a:pPr>
            <a:endParaRPr lang="de-CH" sz="1600" kern="100" dirty="0">
              <a:latin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673513" cy="5228636"/>
          </a:xfrm>
        </p:spPr>
        <p:txBody>
          <a:bodyPr>
            <a:noAutofit/>
          </a:bodyPr>
          <a:lstStyle/>
          <a:p>
            <a:pPr marL="0" indent="0">
              <a:buNone/>
            </a:pPr>
            <a:r>
              <a:rPr lang="en-US" b="1" dirty="0">
                <a:latin typeface="Arial" panose="020B0604020202020204" pitchFamily="34" charset="0"/>
                <a:cs typeface="Arial" panose="020B0604020202020204" pitchFamily="34" charset="0"/>
              </a:rPr>
              <a:t>Thema Darknet</a:t>
            </a:r>
          </a:p>
          <a:p>
            <a:r>
              <a:rPr lang="de-CH" sz="1400" dirty="0">
                <a:latin typeface="Arial" panose="020B0604020202020204" pitchFamily="34" charset="0"/>
                <a:cs typeface="Arial" panose="020B0604020202020204" pitchFamily="34" charset="0"/>
                <a:hlinkClick r:id="rId7"/>
              </a:rPr>
              <a:t>https://www.gdata.de/ratgeber/was-ist-eigentlich-das-darknet</a:t>
            </a:r>
            <a:r>
              <a:rPr lang="de-CH" sz="1400" dirty="0">
                <a:latin typeface="Arial" panose="020B0604020202020204" pitchFamily="34" charset="0"/>
                <a:cs typeface="Arial" panose="020B0604020202020204" pitchFamily="34" charset="0"/>
              </a:rPr>
              <a:t> </a:t>
            </a:r>
          </a:p>
          <a:p>
            <a:endParaRPr lang="en-US" sz="14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Thema Schön und Reich</a:t>
            </a:r>
          </a:p>
          <a:p>
            <a:r>
              <a:rPr lang="x-none" sz="1400" dirty="0">
                <a:hlinkClick r:id="rId8"/>
              </a:rPr>
              <a:t>https://www.nzz.ch/gesellschaft/pretty-privilege-haben-es-schoene-menschen-einfacher-ld.1897905</a:t>
            </a:r>
            <a:endParaRPr lang="x-none" sz="1400" dirty="0"/>
          </a:p>
          <a:p>
            <a:endParaRPr lang="de-CH" sz="14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Thema 10%</a:t>
            </a:r>
          </a:p>
          <a:p>
            <a:r>
              <a:rPr lang="x-none" sz="1400" dirty="0">
                <a:latin typeface="Arial" panose="020B0604020202020204" pitchFamily="34" charset="0"/>
                <a:cs typeface="Arial" panose="020B0604020202020204" pitchFamily="34" charset="0"/>
                <a:hlinkClick r:id="rId9"/>
              </a:rPr>
              <a:t>https://www.nzz.ch/wissenschaft/das-reine-denken-braucht-fast-keine-energie-sagt-die-hirnforschung-ld.1892208</a:t>
            </a:r>
            <a:endParaRPr lang="x-none" sz="140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61</a:t>
            </a:fld>
            <a:endParaRPr lang="en-US"/>
          </a:p>
        </p:txBody>
      </p:sp>
    </p:spTree>
    <p:extLst>
      <p:ext uri="{BB962C8B-B14F-4D97-AF65-F5344CB8AC3E}">
        <p14:creationId xmlns:p14="http://schemas.microsoft.com/office/powerpoint/2010/main" val="2696230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A281CC-1D90-72C4-B4BC-79F026AC62A3}"/>
              </a:ext>
            </a:extLst>
          </p:cNvPr>
          <p:cNvSpPr>
            <a:spLocks noGrp="1"/>
          </p:cNvSpPr>
          <p:nvPr>
            <p:ph type="title"/>
          </p:nvPr>
        </p:nvSpPr>
        <p:spPr>
          <a:xfrm>
            <a:off x="520810" y="630993"/>
            <a:ext cx="11163632" cy="540687"/>
          </a:xfrm>
        </p:spPr>
        <p:txBody>
          <a:bodyPr/>
          <a:lstStyle/>
          <a:p>
            <a:r>
              <a:rPr lang="en-US" dirty="0" err="1"/>
              <a:t>Vorschau</a:t>
            </a:r>
            <a:r>
              <a:rPr lang="en-US" dirty="0"/>
              <a:t> Dezember</a:t>
            </a:r>
            <a:endParaRPr lang="de-CH" dirty="0"/>
          </a:p>
        </p:txBody>
      </p:sp>
      <p:sp>
        <p:nvSpPr>
          <p:cNvPr id="7" name="Content Placeholder 6">
            <a:extLst>
              <a:ext uri="{FF2B5EF4-FFF2-40B4-BE49-F238E27FC236}">
                <a16:creationId xmlns:a16="http://schemas.microsoft.com/office/drawing/2014/main" id="{EA6F0137-6957-2D5F-99A2-ADB70EA19468}"/>
              </a:ext>
            </a:extLst>
          </p:cNvPr>
          <p:cNvSpPr>
            <a:spLocks noGrp="1"/>
          </p:cNvSpPr>
          <p:nvPr>
            <p:ph idx="1"/>
          </p:nvPr>
        </p:nvSpPr>
        <p:spPr>
          <a:xfrm>
            <a:off x="516097" y="1093305"/>
            <a:ext cx="8851423" cy="5220684"/>
          </a:xfrm>
        </p:spPr>
        <p:txBody>
          <a:bodyPr/>
          <a:lstStyle/>
          <a:p>
            <a:endParaRPr lang="en-US" b="1" dirty="0"/>
          </a:p>
          <a:p>
            <a:pPr>
              <a:spcBef>
                <a:spcPts val="1800"/>
              </a:spcBef>
              <a:tabLst>
                <a:tab pos="1255713" algn="l"/>
              </a:tabLst>
            </a:pPr>
            <a:r>
              <a:rPr lang="en-US" b="1" dirty="0"/>
              <a:t>Termin	</a:t>
            </a:r>
            <a:r>
              <a:rPr lang="en-US" dirty="0"/>
              <a:t>Samstag 03. </a:t>
            </a:r>
            <a:r>
              <a:rPr lang="en-US" dirty="0" err="1"/>
              <a:t>Januar</a:t>
            </a:r>
            <a:r>
              <a:rPr lang="en-US" dirty="0"/>
              <a:t> 2026</a:t>
            </a:r>
          </a:p>
          <a:p>
            <a:pPr>
              <a:spcBef>
                <a:spcPts val="1800"/>
              </a:spcBef>
              <a:tabLst>
                <a:tab pos="1255713" algn="l"/>
              </a:tabLst>
            </a:pPr>
            <a:r>
              <a:rPr lang="en-US" b="1" dirty="0" err="1"/>
              <a:t>Themen</a:t>
            </a:r>
            <a:r>
              <a:rPr lang="en-US" b="1" dirty="0"/>
              <a:t>* </a:t>
            </a:r>
            <a:r>
              <a:rPr lang="de-CH" dirty="0"/>
              <a:t>	Sommerzeit/Winterzeit </a:t>
            </a:r>
          </a:p>
          <a:p>
            <a:pPr>
              <a:lnSpc>
                <a:spcPct val="100000"/>
              </a:lnSpc>
              <a:spcBef>
                <a:spcPts val="0"/>
              </a:spcBef>
              <a:tabLst>
                <a:tab pos="1255713" algn="l"/>
              </a:tabLst>
            </a:pPr>
            <a:r>
              <a:rPr lang="de-CH" sz="1600" dirty="0"/>
              <a:t>	Wo ist für Europa das Problem?</a:t>
            </a:r>
          </a:p>
          <a:p>
            <a:pPr>
              <a:spcBef>
                <a:spcPts val="1200"/>
              </a:spcBef>
              <a:tabLst>
                <a:tab pos="1255713" algn="l"/>
              </a:tabLst>
            </a:pPr>
            <a:r>
              <a:rPr lang="de-CH" dirty="0"/>
              <a:t>	Stimmerzeugung mit KI</a:t>
            </a:r>
          </a:p>
          <a:p>
            <a:pPr>
              <a:lnSpc>
                <a:spcPct val="100000"/>
              </a:lnSpc>
              <a:spcBef>
                <a:spcPts val="0"/>
              </a:spcBef>
              <a:tabLst>
                <a:tab pos="1255713" algn="l"/>
              </a:tabLst>
            </a:pPr>
            <a:r>
              <a:rPr lang="de-CH" dirty="0"/>
              <a:t>	</a:t>
            </a:r>
            <a:r>
              <a:rPr lang="de-CH" sz="1600" dirty="0"/>
              <a:t>Wie weit kommt man und was braucht’s?</a:t>
            </a:r>
          </a:p>
          <a:p>
            <a:pPr>
              <a:spcBef>
                <a:spcPts val="1200"/>
              </a:spcBef>
              <a:tabLst>
                <a:tab pos="1255713" algn="l"/>
              </a:tabLst>
            </a:pPr>
            <a:r>
              <a:rPr lang="de-CH" dirty="0"/>
              <a:t>	Quantitativ denken</a:t>
            </a:r>
          </a:p>
          <a:p>
            <a:pPr>
              <a:lnSpc>
                <a:spcPct val="100000"/>
              </a:lnSpc>
              <a:spcBef>
                <a:spcPts val="0"/>
              </a:spcBef>
              <a:tabLst>
                <a:tab pos="1255713" algn="l"/>
              </a:tabLst>
            </a:pPr>
            <a:r>
              <a:rPr lang="de-CH" sz="1600" dirty="0"/>
              <a:t>	Warum es uns hilft, mehr in Zahlen zu denken</a:t>
            </a:r>
            <a:endParaRPr lang="de-CH" sz="1400" dirty="0"/>
          </a:p>
          <a:p>
            <a:pPr>
              <a:spcBef>
                <a:spcPts val="1200"/>
              </a:spcBef>
              <a:tabLst>
                <a:tab pos="1255713" algn="l"/>
              </a:tabLst>
            </a:pPr>
            <a:r>
              <a:rPr lang="de-CH" dirty="0"/>
              <a:t>	30Jahre eBay</a:t>
            </a:r>
          </a:p>
          <a:p>
            <a:pPr>
              <a:lnSpc>
                <a:spcPct val="100000"/>
              </a:lnSpc>
              <a:spcBef>
                <a:spcPts val="0"/>
              </a:spcBef>
              <a:tabLst>
                <a:tab pos="1255713" algn="l"/>
              </a:tabLst>
            </a:pPr>
            <a:r>
              <a:rPr lang="de-CH" dirty="0"/>
              <a:t>	</a:t>
            </a:r>
            <a:r>
              <a:rPr lang="de-CH" sz="1600" dirty="0"/>
              <a:t>Rechtsstreitigkeiten prägten seine Geschichte</a:t>
            </a:r>
          </a:p>
          <a:p>
            <a:pPr>
              <a:spcBef>
                <a:spcPts val="1200"/>
              </a:spcBef>
              <a:tabLst>
                <a:tab pos="1255713" algn="l"/>
              </a:tabLst>
            </a:pPr>
            <a:r>
              <a:rPr lang="de-CH" dirty="0"/>
              <a:t>	3D-Druck</a:t>
            </a:r>
          </a:p>
          <a:p>
            <a:pPr>
              <a:lnSpc>
                <a:spcPct val="100000"/>
              </a:lnSpc>
              <a:spcBef>
                <a:spcPts val="0"/>
              </a:spcBef>
              <a:tabLst>
                <a:tab pos="1255713" algn="l"/>
              </a:tabLst>
            </a:pPr>
            <a:r>
              <a:rPr lang="de-CH" dirty="0"/>
              <a:t>	Was braucht’s? </a:t>
            </a:r>
            <a:r>
              <a:rPr lang="de-CH" sz="1600" dirty="0"/>
              <a:t>Wie funktioniert’s? Kann ich das auch?</a:t>
            </a:r>
          </a:p>
          <a:p>
            <a:pPr>
              <a:spcBef>
                <a:spcPts val="1200"/>
              </a:spcBef>
              <a:tabLst>
                <a:tab pos="1255713" algn="l"/>
              </a:tabLst>
            </a:pPr>
            <a:r>
              <a:rPr lang="de-CH" dirty="0"/>
              <a:t>	Kurioses und Kurznachrichten</a:t>
            </a:r>
          </a:p>
          <a:p>
            <a:pPr>
              <a:spcBef>
                <a:spcPts val="1800"/>
              </a:spcBef>
              <a:tabLst>
                <a:tab pos="1255713" algn="l"/>
              </a:tabLst>
            </a:pPr>
            <a:r>
              <a:rPr lang="de-CH" sz="1200" dirty="0"/>
              <a:t>* Änderungen vorbehalten</a:t>
            </a:r>
          </a:p>
        </p:txBody>
      </p:sp>
      <p:sp>
        <p:nvSpPr>
          <p:cNvPr id="5" name="Slide Number Placeholder 4">
            <a:extLst>
              <a:ext uri="{FF2B5EF4-FFF2-40B4-BE49-F238E27FC236}">
                <a16:creationId xmlns:a16="http://schemas.microsoft.com/office/drawing/2014/main" id="{6BA1FD18-9E5A-844D-9F70-03F25878B483}"/>
              </a:ext>
            </a:extLst>
          </p:cNvPr>
          <p:cNvSpPr>
            <a:spLocks noGrp="1"/>
          </p:cNvSpPr>
          <p:nvPr>
            <p:ph type="sldNum" sz="quarter" idx="12"/>
          </p:nvPr>
        </p:nvSpPr>
        <p:spPr/>
        <p:txBody>
          <a:bodyPr/>
          <a:lstStyle/>
          <a:p>
            <a:fld id="{5A33CB2A-1702-4C1D-9CC4-8D472D39F19E}" type="slidenum">
              <a:rPr lang="en-US" smtClean="0"/>
              <a:t>62</a:t>
            </a:fld>
            <a:endParaRPr lang="en-US"/>
          </a:p>
        </p:txBody>
      </p:sp>
      <p:sp>
        <p:nvSpPr>
          <p:cNvPr id="2" name="Ribbon: Tilted Up 1">
            <a:extLst>
              <a:ext uri="{FF2B5EF4-FFF2-40B4-BE49-F238E27FC236}">
                <a16:creationId xmlns:a16="http://schemas.microsoft.com/office/drawing/2014/main" id="{7CEDA4E5-BAD5-A59B-C20A-5FD9A4FC80B5}"/>
              </a:ext>
            </a:extLst>
          </p:cNvPr>
          <p:cNvSpPr/>
          <p:nvPr/>
        </p:nvSpPr>
        <p:spPr>
          <a:xfrm>
            <a:off x="12446548" y="2430732"/>
            <a:ext cx="2224890" cy="605971"/>
          </a:xfrm>
          <a:prstGeom prst="ribbon2">
            <a:avLst>
              <a:gd name="adj1" fmla="val 16667"/>
              <a:gd name="adj2" fmla="val 6985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Gastvortrag</a:t>
            </a:r>
            <a:endParaRPr lang="de-CH" dirty="0">
              <a:solidFill>
                <a:sysClr val="windowText" lastClr="000000"/>
              </a:solidFill>
            </a:endParaRPr>
          </a:p>
        </p:txBody>
      </p:sp>
      <p:pic>
        <p:nvPicPr>
          <p:cNvPr id="9" name="Picture 8">
            <a:extLst>
              <a:ext uri="{FF2B5EF4-FFF2-40B4-BE49-F238E27FC236}">
                <a16:creationId xmlns:a16="http://schemas.microsoft.com/office/drawing/2014/main" id="{4DB656D6-1EE4-A8CD-8174-8D13ADB35E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6394" y="1"/>
            <a:ext cx="6786735" cy="1430045"/>
          </a:xfrm>
          <a:prstGeom prst="rect">
            <a:avLst/>
          </a:prstGeom>
        </p:spPr>
      </p:pic>
      <p:sp>
        <p:nvSpPr>
          <p:cNvPr id="4" name="Ribbon: Tilted Up 3">
            <a:extLst>
              <a:ext uri="{FF2B5EF4-FFF2-40B4-BE49-F238E27FC236}">
                <a16:creationId xmlns:a16="http://schemas.microsoft.com/office/drawing/2014/main" id="{543D5D5A-51EA-E39F-0AE3-974C6A877BDC}"/>
              </a:ext>
            </a:extLst>
          </p:cNvPr>
          <p:cNvSpPr/>
          <p:nvPr/>
        </p:nvSpPr>
        <p:spPr>
          <a:xfrm>
            <a:off x="6604871" y="3092244"/>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cxnSp>
        <p:nvCxnSpPr>
          <p:cNvPr id="10" name="Straight Connector 9">
            <a:extLst>
              <a:ext uri="{FF2B5EF4-FFF2-40B4-BE49-F238E27FC236}">
                <a16:creationId xmlns:a16="http://schemas.microsoft.com/office/drawing/2014/main" id="{A55B0678-4F27-EB8B-C52D-336E078FD707}"/>
              </a:ext>
            </a:extLst>
          </p:cNvPr>
          <p:cNvCxnSpPr/>
          <p:nvPr/>
        </p:nvCxnSpPr>
        <p:spPr>
          <a:xfrm>
            <a:off x="213094" y="6926580"/>
            <a:ext cx="113003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ibbon: Tilted Up 10">
            <a:extLst>
              <a:ext uri="{FF2B5EF4-FFF2-40B4-BE49-F238E27FC236}">
                <a16:creationId xmlns:a16="http://schemas.microsoft.com/office/drawing/2014/main" id="{9D56F54D-E25E-6609-544E-B7CAF21AA680}"/>
              </a:ext>
            </a:extLst>
          </p:cNvPr>
          <p:cNvSpPr/>
          <p:nvPr/>
        </p:nvSpPr>
        <p:spPr>
          <a:xfrm>
            <a:off x="12446548" y="470232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spTree>
    <p:extLst>
      <p:ext uri="{BB962C8B-B14F-4D97-AF65-F5344CB8AC3E}">
        <p14:creationId xmlns:p14="http://schemas.microsoft.com/office/powerpoint/2010/main" val="2334624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1FF6F-8585-7FD7-5B39-75C50EF5F555}"/>
              </a:ext>
            </a:extLst>
          </p:cNvPr>
          <p:cNvSpPr>
            <a:spLocks noGrp="1"/>
          </p:cNvSpPr>
          <p:nvPr>
            <p:ph type="title"/>
          </p:nvPr>
        </p:nvSpPr>
        <p:spPr/>
        <p:txBody>
          <a:bodyPr/>
          <a:lstStyle/>
          <a:p>
            <a:r>
              <a:rPr lang="en-US" dirty="0"/>
              <a:t>Bitte </a:t>
            </a:r>
            <a:r>
              <a:rPr lang="en-US" dirty="0" err="1"/>
              <a:t>gebt</a:t>
            </a:r>
            <a:r>
              <a:rPr lang="en-US" dirty="0"/>
              <a:t> </a:t>
            </a:r>
            <a:r>
              <a:rPr lang="en-US" dirty="0" err="1"/>
              <a:t>uns</a:t>
            </a:r>
            <a:r>
              <a:rPr lang="en-US" dirty="0"/>
              <a:t> Feedback</a:t>
            </a:r>
            <a:endParaRPr lang="de-CH" dirty="0"/>
          </a:p>
        </p:txBody>
      </p:sp>
      <p:sp>
        <p:nvSpPr>
          <p:cNvPr id="5" name="Slide Number Placeholder 4">
            <a:extLst>
              <a:ext uri="{FF2B5EF4-FFF2-40B4-BE49-F238E27FC236}">
                <a16:creationId xmlns:a16="http://schemas.microsoft.com/office/drawing/2014/main" id="{9C7677E3-6C99-504C-22BF-1D6788D0D74B}"/>
              </a:ext>
            </a:extLst>
          </p:cNvPr>
          <p:cNvSpPr>
            <a:spLocks noGrp="1"/>
          </p:cNvSpPr>
          <p:nvPr>
            <p:ph type="sldNum" sz="quarter" idx="12"/>
          </p:nvPr>
        </p:nvSpPr>
        <p:spPr/>
        <p:txBody>
          <a:bodyPr/>
          <a:lstStyle/>
          <a:p>
            <a:fld id="{5A33CB2A-1702-4C1D-9CC4-8D472D39F19E}" type="slidenum">
              <a:rPr lang="en-US" smtClean="0"/>
              <a:t>63</a:t>
            </a:fld>
            <a:endParaRPr lang="en-US"/>
          </a:p>
        </p:txBody>
      </p:sp>
      <p:sp>
        <p:nvSpPr>
          <p:cNvPr id="10" name="Text Placeholder 9">
            <a:extLst>
              <a:ext uri="{FF2B5EF4-FFF2-40B4-BE49-F238E27FC236}">
                <a16:creationId xmlns:a16="http://schemas.microsoft.com/office/drawing/2014/main" id="{439D2702-395B-234E-6607-3A186AAB01CB}"/>
              </a:ext>
            </a:extLst>
          </p:cNvPr>
          <p:cNvSpPr>
            <a:spLocks noGrp="1"/>
          </p:cNvSpPr>
          <p:nvPr>
            <p:ph type="body" sz="half" idx="2"/>
          </p:nvPr>
        </p:nvSpPr>
        <p:spPr>
          <a:xfrm>
            <a:off x="520810" y="1218620"/>
            <a:ext cx="6316870" cy="1267397"/>
          </a:xfrm>
        </p:spPr>
        <p:txBody>
          <a:bodyPr>
            <a:noAutofit/>
          </a:bodyPr>
          <a:lstStyle/>
          <a:p>
            <a:r>
              <a:rPr lang="de-CH" sz="2400" dirty="0"/>
              <a:t>Ein Klick – </a:t>
            </a:r>
          </a:p>
          <a:p>
            <a:r>
              <a:rPr lang="de-CH" sz="2400" dirty="0"/>
              <a:t>und Deine Bewertung ist abgegeben</a:t>
            </a:r>
          </a:p>
        </p:txBody>
      </p:sp>
      <p:pic>
        <p:nvPicPr>
          <p:cNvPr id="17" name="Picture 16">
            <a:extLst>
              <a:ext uri="{FF2B5EF4-FFF2-40B4-BE49-F238E27FC236}">
                <a16:creationId xmlns:a16="http://schemas.microsoft.com/office/drawing/2014/main" id="{C3D52E1C-5C29-4017-7973-E28EC28602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7658" y="95417"/>
            <a:ext cx="3027836" cy="2149943"/>
          </a:xfrm>
          <a:prstGeom prst="rect">
            <a:avLst/>
          </a:prstGeom>
        </p:spPr>
      </p:pic>
      <p:pic>
        <p:nvPicPr>
          <p:cNvPr id="21" name="Picture 20">
            <a:extLst>
              <a:ext uri="{FF2B5EF4-FFF2-40B4-BE49-F238E27FC236}">
                <a16:creationId xmlns:a16="http://schemas.microsoft.com/office/drawing/2014/main" id="{8F6CE085-334F-5BC3-1439-96EF4E5BE01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9811" y="2489200"/>
            <a:ext cx="9936377" cy="3727875"/>
          </a:xfrm>
          <a:prstGeom prst="rect">
            <a:avLst/>
          </a:prstGeom>
        </p:spPr>
      </p:pic>
    </p:spTree>
    <p:extLst>
      <p:ext uri="{BB962C8B-B14F-4D97-AF65-F5344CB8AC3E}">
        <p14:creationId xmlns:p14="http://schemas.microsoft.com/office/powerpoint/2010/main" val="1921352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A122-EE01-A02D-5849-64D37830B04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43CC1D4-75D1-AA62-7E26-2E048BBE0D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456997">
            <a:off x="945044" y="1568847"/>
            <a:ext cx="3206143" cy="4519953"/>
          </a:xfrm>
          <a:prstGeom prst="rect">
            <a:avLst/>
          </a:prstGeom>
          <a:ln w="6350">
            <a:solidFill>
              <a:schemeClr val="tx1"/>
            </a:solidFill>
          </a:ln>
          <a:effectLst>
            <a:outerShdw blurRad="292100" dist="139700" dir="2700000" algn="tl" rotWithShape="0">
              <a:srgbClr val="333333">
                <a:alpha val="65000"/>
              </a:srgbClr>
            </a:outerShdw>
          </a:effectLst>
        </p:spPr>
      </p:pic>
      <p:pic>
        <p:nvPicPr>
          <p:cNvPr id="7" name="Content Placeholder 6" descr="A person with a mustache and a mustache&#10;&#10;AI-generated content may be incorrect.">
            <a:extLst>
              <a:ext uri="{FF2B5EF4-FFF2-40B4-BE49-F238E27FC236}">
                <a16:creationId xmlns:a16="http://schemas.microsoft.com/office/drawing/2014/main" id="{C8A9974A-3BFE-C284-7BFE-C29FC94287C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794496" y="369737"/>
            <a:ext cx="2433538" cy="3452762"/>
          </a:xfrm>
        </p:spPr>
      </p:pic>
      <p:sp>
        <p:nvSpPr>
          <p:cNvPr id="3" name="Text Placeholder 2">
            <a:extLst>
              <a:ext uri="{FF2B5EF4-FFF2-40B4-BE49-F238E27FC236}">
                <a16:creationId xmlns:a16="http://schemas.microsoft.com/office/drawing/2014/main" id="{6850D0D9-6DBB-29A5-7C91-AB5A3EA00AAC}"/>
              </a:ext>
            </a:extLst>
          </p:cNvPr>
          <p:cNvSpPr>
            <a:spLocks noGrp="1"/>
          </p:cNvSpPr>
          <p:nvPr>
            <p:ph type="body" sz="half" idx="2"/>
          </p:nvPr>
        </p:nvSpPr>
        <p:spPr>
          <a:xfrm>
            <a:off x="5851935" y="1162370"/>
            <a:ext cx="2610578" cy="1175677"/>
          </a:xfrm>
        </p:spPr>
        <p:txBody>
          <a:bodyPr>
            <a:noAutofit/>
          </a:bodyPr>
          <a:lstStyle/>
          <a:p>
            <a:r>
              <a:rPr lang="en-US" sz="2400" dirty="0" err="1"/>
              <a:t>Einwurf</a:t>
            </a:r>
            <a:r>
              <a:rPr lang="en-US" sz="2400" dirty="0"/>
              <a:t> in die Box </a:t>
            </a:r>
            <a:r>
              <a:rPr lang="en-US" sz="2400" dirty="0" err="1"/>
              <a:t>beim</a:t>
            </a:r>
            <a:r>
              <a:rPr lang="en-US" sz="2400" dirty="0"/>
              <a:t> ‘Butler’</a:t>
            </a:r>
            <a:endParaRPr lang="de-CH" sz="2400" dirty="0"/>
          </a:p>
        </p:txBody>
      </p:sp>
      <p:sp>
        <p:nvSpPr>
          <p:cNvPr id="4" name="Title 3">
            <a:extLst>
              <a:ext uri="{FF2B5EF4-FFF2-40B4-BE49-F238E27FC236}">
                <a16:creationId xmlns:a16="http://schemas.microsoft.com/office/drawing/2014/main" id="{0CE8081C-EEFE-05F6-A69A-C8867E6B87DF}"/>
              </a:ext>
            </a:extLst>
          </p:cNvPr>
          <p:cNvSpPr>
            <a:spLocks noGrp="1"/>
          </p:cNvSpPr>
          <p:nvPr>
            <p:ph type="title"/>
          </p:nvPr>
        </p:nvSpPr>
        <p:spPr/>
        <p:txBody>
          <a:bodyPr/>
          <a:lstStyle/>
          <a:p>
            <a:r>
              <a:rPr lang="en-US" dirty="0"/>
              <a:t>Wenn Du </a:t>
            </a:r>
            <a:r>
              <a:rPr lang="en-US" dirty="0" err="1"/>
              <a:t>uns</a:t>
            </a:r>
            <a:r>
              <a:rPr lang="en-US" dirty="0"/>
              <a:t> </a:t>
            </a:r>
            <a:r>
              <a:rPr lang="en-US" dirty="0" err="1"/>
              <a:t>mehr</a:t>
            </a:r>
            <a:r>
              <a:rPr lang="en-US" dirty="0"/>
              <a:t> </a:t>
            </a:r>
            <a:r>
              <a:rPr lang="en-US" dirty="0" err="1"/>
              <a:t>sagen</a:t>
            </a:r>
            <a:r>
              <a:rPr lang="en-US" dirty="0"/>
              <a:t> </a:t>
            </a:r>
            <a:r>
              <a:rPr lang="en-US" dirty="0" err="1"/>
              <a:t>willst</a:t>
            </a:r>
            <a:endParaRPr lang="de-CH" dirty="0"/>
          </a:p>
        </p:txBody>
      </p:sp>
      <p:sp>
        <p:nvSpPr>
          <p:cNvPr id="5" name="Slide Number Placeholder 4">
            <a:extLst>
              <a:ext uri="{FF2B5EF4-FFF2-40B4-BE49-F238E27FC236}">
                <a16:creationId xmlns:a16="http://schemas.microsoft.com/office/drawing/2014/main" id="{3FBC5EC3-BCEF-EF70-E948-562EE74A0EFB}"/>
              </a:ext>
            </a:extLst>
          </p:cNvPr>
          <p:cNvSpPr>
            <a:spLocks noGrp="1"/>
          </p:cNvSpPr>
          <p:nvPr>
            <p:ph type="sldNum" sz="quarter" idx="12"/>
          </p:nvPr>
        </p:nvSpPr>
        <p:spPr/>
        <p:txBody>
          <a:bodyPr/>
          <a:lstStyle/>
          <a:p>
            <a:fld id="{5A33CB2A-1702-4C1D-9CC4-8D472D39F19E}" type="slidenum">
              <a:rPr lang="en-US" smtClean="0"/>
              <a:t>64</a:t>
            </a:fld>
            <a:endParaRPr lang="en-US"/>
          </a:p>
        </p:txBody>
      </p:sp>
      <p:pic>
        <p:nvPicPr>
          <p:cNvPr id="11" name="Picture 10" descr="A close-up of a pencil&#10;&#10;AI-generated content may be incorrect.">
            <a:extLst>
              <a:ext uri="{FF2B5EF4-FFF2-40B4-BE49-F238E27FC236}">
                <a16:creationId xmlns:a16="http://schemas.microsoft.com/office/drawing/2014/main" id="{7C4D4243-DB97-A4DE-BAF0-7A3054F0906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60716" y="990778"/>
            <a:ext cx="3175000" cy="3175000"/>
          </a:xfrm>
          <a:prstGeom prst="rect">
            <a:avLst/>
          </a:prstGeom>
        </p:spPr>
      </p:pic>
      <p:sp>
        <p:nvSpPr>
          <p:cNvPr id="12" name="Text Placeholder 2">
            <a:extLst>
              <a:ext uri="{FF2B5EF4-FFF2-40B4-BE49-F238E27FC236}">
                <a16:creationId xmlns:a16="http://schemas.microsoft.com/office/drawing/2014/main" id="{B4BC7692-0DBD-9E98-A728-3360D77BB911}"/>
              </a:ext>
            </a:extLst>
          </p:cNvPr>
          <p:cNvSpPr txBox="1">
            <a:spLocks/>
          </p:cNvSpPr>
          <p:nvPr/>
        </p:nvSpPr>
        <p:spPr>
          <a:xfrm>
            <a:off x="6855278" y="4102860"/>
            <a:ext cx="4311973" cy="98672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t>Auch die  </a:t>
            </a:r>
            <a:r>
              <a:rPr lang="en-US" sz="2400" dirty="0" err="1"/>
              <a:t>Namensschilder</a:t>
            </a:r>
            <a:r>
              <a:rPr lang="en-US" sz="2400" dirty="0"/>
              <a:t> bitte in die Box </a:t>
            </a:r>
            <a:r>
              <a:rPr lang="en-US" sz="2400" dirty="0" err="1"/>
              <a:t>zurücklegen</a:t>
            </a:r>
            <a:r>
              <a:rPr lang="en-US" sz="2400" dirty="0"/>
              <a:t>!</a:t>
            </a:r>
            <a:endParaRPr lang="de-CH" sz="2400" dirty="0"/>
          </a:p>
        </p:txBody>
      </p:sp>
      <p:pic>
        <p:nvPicPr>
          <p:cNvPr id="14" name="Picture 13" descr="A close-up of a name tag&#10;&#10;AI-generated content may be incorrect.">
            <a:extLst>
              <a:ext uri="{FF2B5EF4-FFF2-40B4-BE49-F238E27FC236}">
                <a16:creationId xmlns:a16="http://schemas.microsoft.com/office/drawing/2014/main" id="{9DA088CA-4562-76BD-7C94-73774418BBD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346367" y="5089586"/>
            <a:ext cx="3329796" cy="1619699"/>
          </a:xfrm>
          <a:prstGeom prst="rect">
            <a:avLst/>
          </a:prstGeom>
        </p:spPr>
      </p:pic>
    </p:spTree>
    <p:extLst>
      <p:ext uri="{BB962C8B-B14F-4D97-AF65-F5344CB8AC3E}">
        <p14:creationId xmlns:p14="http://schemas.microsoft.com/office/powerpoint/2010/main" val="1698104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3F43B-A073-295D-021E-C9FE036D990F}"/>
              </a:ext>
            </a:extLst>
          </p:cNvPr>
          <p:cNvSpPr>
            <a:spLocks noGrp="1"/>
          </p:cNvSpPr>
          <p:nvPr>
            <p:ph type="title"/>
          </p:nvPr>
        </p:nvSpPr>
        <p:spPr/>
        <p:txBody>
          <a:bodyPr/>
          <a:lstStyle/>
          <a:p>
            <a:r>
              <a:rPr lang="de-CH" dirty="0"/>
              <a:t>Letzte Folie</a:t>
            </a:r>
          </a:p>
        </p:txBody>
      </p:sp>
      <p:sp>
        <p:nvSpPr>
          <p:cNvPr id="7" name="Content Placeholder 6">
            <a:extLst>
              <a:ext uri="{FF2B5EF4-FFF2-40B4-BE49-F238E27FC236}">
                <a16:creationId xmlns:a16="http://schemas.microsoft.com/office/drawing/2014/main" id="{7E0B9608-B9A3-F15D-79C9-2A32604B0AE4}"/>
              </a:ext>
            </a:extLst>
          </p:cNvPr>
          <p:cNvSpPr>
            <a:spLocks noGrp="1"/>
          </p:cNvSpPr>
          <p:nvPr>
            <p:ph idx="1"/>
          </p:nvPr>
        </p:nvSpPr>
        <p:spPr>
          <a:xfrm>
            <a:off x="516098" y="1093305"/>
            <a:ext cx="5854965" cy="5220684"/>
          </a:xfrm>
        </p:spPr>
        <p:txBody>
          <a:bodyPr/>
          <a:lstStyle/>
          <a:p>
            <a:r>
              <a:rPr lang="de-CH" dirty="0"/>
              <a:t>Damit wir danach etwas mehr Platz haben</a:t>
            </a:r>
          </a:p>
          <a:p>
            <a:pPr marL="342900" indent="-342900">
              <a:buAutoNum type="arabicPeriod"/>
            </a:pPr>
            <a:r>
              <a:rPr lang="de-CH" dirty="0"/>
              <a:t>Nicht benötigte Stühle könnt Ihr stapeln</a:t>
            </a:r>
          </a:p>
          <a:p>
            <a:pPr marL="342900" indent="-342900">
              <a:buAutoNum type="arabicPeriod"/>
            </a:pPr>
            <a:endParaRPr lang="de-CH" dirty="0"/>
          </a:p>
          <a:p>
            <a:pPr marL="342900" indent="-342900">
              <a:buAutoNum type="arabicPeriod"/>
            </a:pPr>
            <a:endParaRPr lang="de-CH" dirty="0"/>
          </a:p>
          <a:p>
            <a:pPr marL="342900" indent="-342900">
              <a:buAutoNum type="arabicPeriod"/>
            </a:pPr>
            <a:endParaRPr lang="de-CH" dirty="0"/>
          </a:p>
          <a:p>
            <a:pPr marL="342900" indent="-342900">
              <a:buAutoNum type="arabicPeriod"/>
            </a:pPr>
            <a:endParaRPr lang="de-CH" dirty="0"/>
          </a:p>
          <a:p>
            <a:pPr marL="342900" indent="-342900">
              <a:buAutoNum type="arabicPeriod"/>
            </a:pPr>
            <a:r>
              <a:rPr lang="de-CH" dirty="0"/>
              <a:t>Für kleine Gruppen:</a:t>
            </a:r>
            <a:br>
              <a:rPr lang="de-CH" dirty="0"/>
            </a:br>
            <a:r>
              <a:rPr lang="de-CH" dirty="0"/>
              <a:t>Stellt Eure Stühle doch zusammen</a:t>
            </a:r>
          </a:p>
          <a:p>
            <a:pPr marL="342900" indent="-342900">
              <a:buAutoNum type="arabicPeriod"/>
            </a:pPr>
            <a:endParaRPr lang="de-CH" dirty="0"/>
          </a:p>
          <a:p>
            <a:pPr marL="342900" indent="-342900">
              <a:buAutoNum type="arabicPeriod"/>
            </a:pPr>
            <a:endParaRPr lang="de-CH" dirty="0"/>
          </a:p>
          <a:p>
            <a:endParaRPr lang="de-CH" dirty="0"/>
          </a:p>
        </p:txBody>
      </p:sp>
      <p:sp>
        <p:nvSpPr>
          <p:cNvPr id="5" name="Slide Number Placeholder 4">
            <a:extLst>
              <a:ext uri="{FF2B5EF4-FFF2-40B4-BE49-F238E27FC236}">
                <a16:creationId xmlns:a16="http://schemas.microsoft.com/office/drawing/2014/main" id="{246AFF0F-FA05-C1A0-EC49-218DABF5A0D7}"/>
              </a:ext>
            </a:extLst>
          </p:cNvPr>
          <p:cNvSpPr>
            <a:spLocks noGrp="1"/>
          </p:cNvSpPr>
          <p:nvPr>
            <p:ph type="sldNum" sz="quarter" idx="12"/>
          </p:nvPr>
        </p:nvSpPr>
        <p:spPr/>
        <p:txBody>
          <a:bodyPr/>
          <a:lstStyle/>
          <a:p>
            <a:fld id="{5A33CB2A-1702-4C1D-9CC4-8D472D39F19E}" type="slidenum">
              <a:rPr lang="en-US" smtClean="0"/>
              <a:t>65</a:t>
            </a:fld>
            <a:endParaRPr lang="en-US"/>
          </a:p>
        </p:txBody>
      </p:sp>
      <p:pic>
        <p:nvPicPr>
          <p:cNvPr id="9" name="Picture 8">
            <a:extLst>
              <a:ext uri="{FF2B5EF4-FFF2-40B4-BE49-F238E27FC236}">
                <a16:creationId xmlns:a16="http://schemas.microsoft.com/office/drawing/2014/main" id="{43314EE2-AFF9-BC1C-6286-FBF877DC68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388258" y="788762"/>
            <a:ext cx="1973943" cy="2556603"/>
          </a:xfrm>
          <a:prstGeom prst="rect">
            <a:avLst/>
          </a:prstGeom>
        </p:spPr>
      </p:pic>
      <p:pic>
        <p:nvPicPr>
          <p:cNvPr id="11" name="Picture 10">
            <a:extLst>
              <a:ext uri="{FF2B5EF4-FFF2-40B4-BE49-F238E27FC236}">
                <a16:creationId xmlns:a16="http://schemas.microsoft.com/office/drawing/2014/main" id="{184E0386-D057-9637-FCAD-55910E965E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80412" y="3776547"/>
            <a:ext cx="2989636" cy="2215376"/>
          </a:xfrm>
          <a:prstGeom prst="rect">
            <a:avLst/>
          </a:prstGeom>
        </p:spPr>
      </p:pic>
    </p:spTree>
    <p:extLst>
      <p:ext uri="{BB962C8B-B14F-4D97-AF65-F5344CB8AC3E}">
        <p14:creationId xmlns:p14="http://schemas.microsoft.com/office/powerpoint/2010/main" val="419014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A5D3-9CAE-0A72-D052-B3DF91EAA830}"/>
              </a:ext>
            </a:extLst>
          </p:cNvPr>
          <p:cNvSpPr>
            <a:spLocks noGrp="1"/>
          </p:cNvSpPr>
          <p:nvPr>
            <p:ph type="title"/>
          </p:nvPr>
        </p:nvSpPr>
        <p:spPr/>
        <p:txBody>
          <a:bodyPr/>
          <a:lstStyle/>
          <a:p>
            <a:r>
              <a:rPr lang="de-CH" dirty="0"/>
              <a:t>Pannenstatistik ADAC</a:t>
            </a:r>
          </a:p>
        </p:txBody>
      </p:sp>
      <p:sp>
        <p:nvSpPr>
          <p:cNvPr id="3" name="Content Placeholder 2">
            <a:extLst>
              <a:ext uri="{FF2B5EF4-FFF2-40B4-BE49-F238E27FC236}">
                <a16:creationId xmlns:a16="http://schemas.microsoft.com/office/drawing/2014/main" id="{A91B52F2-95C9-914D-0F69-5D3D28C55BDB}"/>
              </a:ext>
            </a:extLst>
          </p:cNvPr>
          <p:cNvSpPr>
            <a:spLocks noGrp="1"/>
          </p:cNvSpPr>
          <p:nvPr>
            <p:ph idx="1"/>
          </p:nvPr>
        </p:nvSpPr>
        <p:spPr>
          <a:xfrm>
            <a:off x="568563" y="6267047"/>
            <a:ext cx="6881548" cy="442432"/>
          </a:xfrm>
        </p:spPr>
        <p:txBody>
          <a:bodyPr/>
          <a:lstStyle/>
          <a:p>
            <a:r>
              <a:rPr lang="de-CH" dirty="0"/>
              <a:t>Pannenkennziffer = Anzahl pro Tausend des Baujahrs</a:t>
            </a:r>
          </a:p>
        </p:txBody>
      </p:sp>
      <p:sp>
        <p:nvSpPr>
          <p:cNvPr id="4" name="Slide Number Placeholder 3">
            <a:extLst>
              <a:ext uri="{FF2B5EF4-FFF2-40B4-BE49-F238E27FC236}">
                <a16:creationId xmlns:a16="http://schemas.microsoft.com/office/drawing/2014/main" id="{790DE353-02C0-DB1B-DD2B-12367A33FDD2}"/>
              </a:ext>
            </a:extLst>
          </p:cNvPr>
          <p:cNvSpPr>
            <a:spLocks noGrp="1"/>
          </p:cNvSpPr>
          <p:nvPr>
            <p:ph type="sldNum" sz="quarter" idx="12"/>
          </p:nvPr>
        </p:nvSpPr>
        <p:spPr/>
        <p:txBody>
          <a:bodyPr/>
          <a:lstStyle/>
          <a:p>
            <a:fld id="{5A33CB2A-1702-4C1D-9CC4-8D472D39F19E}" type="slidenum">
              <a:rPr lang="en-US" smtClean="0"/>
              <a:t>7</a:t>
            </a:fld>
            <a:endParaRPr lang="en-US"/>
          </a:p>
        </p:txBody>
      </p:sp>
      <p:pic>
        <p:nvPicPr>
          <p:cNvPr id="6" name="Picture 5">
            <a:extLst>
              <a:ext uri="{FF2B5EF4-FFF2-40B4-BE49-F238E27FC236}">
                <a16:creationId xmlns:a16="http://schemas.microsoft.com/office/drawing/2014/main" id="{C8297498-C150-5F84-DE51-A483D3B7C2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563" y="910424"/>
            <a:ext cx="6330687" cy="516059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3315757-4F95-2867-6E53-F0AC282F0A06}"/>
              </a:ext>
            </a:extLst>
          </p:cNvPr>
          <p:cNvSpPr txBox="1"/>
          <p:nvPr/>
        </p:nvSpPr>
        <p:spPr>
          <a:xfrm>
            <a:off x="7400584" y="993098"/>
            <a:ext cx="4791416" cy="2435902"/>
          </a:xfrm>
          <a:prstGeom prst="rect">
            <a:avLst/>
          </a:prstGeom>
          <a:noFill/>
        </p:spPr>
        <p:txBody>
          <a:bodyPr wrap="square" rtlCol="0">
            <a:noAutofit/>
          </a:bodyPr>
          <a:lstStyle/>
          <a:p>
            <a:r>
              <a:rPr lang="de-CH" b="1" dirty="0"/>
              <a:t>Elektroautos: Unfallreparaturkosten nähern sich denen für Verbrenner </a:t>
            </a:r>
          </a:p>
          <a:p>
            <a:endParaRPr lang="de-CH" dirty="0"/>
          </a:p>
          <a:p>
            <a:r>
              <a:rPr lang="de-CH" dirty="0"/>
              <a:t>"Je mehr Elektroautos auf der Straße unterwegs sind, desto weniger unter-scheiden sich ihre Schadenbilanzen von vergleichbaren Autos mit Verbrennungs-motoren" </a:t>
            </a:r>
            <a:br>
              <a:rPr lang="de-CH" dirty="0"/>
            </a:br>
            <a:r>
              <a:rPr lang="de-CH" i="1" dirty="0"/>
              <a:t>Anja Käfer-Rohrbach, stellvertretende GDV-Geschäftsführerin</a:t>
            </a:r>
          </a:p>
          <a:p>
            <a:endParaRPr lang="de-CH" dirty="0"/>
          </a:p>
          <a:p>
            <a:r>
              <a:rPr lang="de-CH" dirty="0"/>
              <a:t>Aktuell noch ~+10%. Werkstätten, Ab-schleppdienste, Feuerwehren und Gut-achter hätten inzwischen mehr Erfahrung im Umgang mit beschädigten Elektroautos.</a:t>
            </a:r>
          </a:p>
          <a:p>
            <a:pPr algn="l"/>
            <a:endParaRPr lang="de-CH" dirty="0"/>
          </a:p>
        </p:txBody>
      </p:sp>
      <p:pic>
        <p:nvPicPr>
          <p:cNvPr id="11" name="Picture 10">
            <a:extLst>
              <a:ext uri="{FF2B5EF4-FFF2-40B4-BE49-F238E27FC236}">
                <a16:creationId xmlns:a16="http://schemas.microsoft.com/office/drawing/2014/main" id="{D947ACAB-68E7-727F-CDA3-A13CA6EC1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7055" y="5199039"/>
            <a:ext cx="2583305" cy="1450546"/>
          </a:xfrm>
          <a:prstGeom prst="rect">
            <a:avLst/>
          </a:prstGeom>
        </p:spPr>
      </p:pic>
    </p:spTree>
    <p:extLst>
      <p:ext uri="{BB962C8B-B14F-4D97-AF65-F5344CB8AC3E}">
        <p14:creationId xmlns:p14="http://schemas.microsoft.com/office/powerpoint/2010/main" val="327669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872E-FBB2-83B6-CCFC-3DB937BC1C6A}"/>
              </a:ext>
            </a:extLst>
          </p:cNvPr>
          <p:cNvSpPr>
            <a:spLocks noGrp="1"/>
          </p:cNvSpPr>
          <p:nvPr>
            <p:ph type="title"/>
          </p:nvPr>
        </p:nvSpPr>
        <p:spPr/>
        <p:txBody>
          <a:bodyPr/>
          <a:lstStyle/>
          <a:p>
            <a:r>
              <a:rPr lang="de-CH" dirty="0"/>
              <a:t>Schlagzeilen</a:t>
            </a:r>
          </a:p>
        </p:txBody>
      </p:sp>
      <p:sp>
        <p:nvSpPr>
          <p:cNvPr id="3" name="Content Placeholder 2">
            <a:extLst>
              <a:ext uri="{FF2B5EF4-FFF2-40B4-BE49-F238E27FC236}">
                <a16:creationId xmlns:a16="http://schemas.microsoft.com/office/drawing/2014/main" id="{02646420-F2B8-A270-3B00-1C240A4AD47A}"/>
              </a:ext>
            </a:extLst>
          </p:cNvPr>
          <p:cNvSpPr>
            <a:spLocks noGrp="1"/>
          </p:cNvSpPr>
          <p:nvPr>
            <p:ph idx="1"/>
          </p:nvPr>
        </p:nvSpPr>
        <p:spPr>
          <a:xfrm>
            <a:off x="516098" y="1093305"/>
            <a:ext cx="11470597" cy="5220684"/>
          </a:xfrm>
        </p:spPr>
        <p:txBody>
          <a:bodyPr/>
          <a:lstStyle/>
          <a:p>
            <a:pPr>
              <a:lnSpc>
                <a:spcPct val="110000"/>
              </a:lnSpc>
              <a:spcBef>
                <a:spcPts val="600"/>
              </a:spcBef>
            </a:pPr>
            <a:endParaRPr lang="de-CH" b="1" dirty="0"/>
          </a:p>
          <a:p>
            <a:pPr>
              <a:lnSpc>
                <a:spcPct val="110000"/>
              </a:lnSpc>
              <a:spcBef>
                <a:spcPts val="600"/>
              </a:spcBef>
            </a:pPr>
            <a:r>
              <a:rPr lang="de-CH" b="1" dirty="0"/>
              <a:t>Ausbau der Ladeinfrastruktur : AC (langsam) nur noch knapp vor DC (schnell)</a:t>
            </a:r>
          </a:p>
          <a:p>
            <a:pPr marL="360363" fontAlgn="ctr">
              <a:lnSpc>
                <a:spcPct val="110000"/>
              </a:lnSpc>
              <a:spcBef>
                <a:spcPts val="600"/>
              </a:spcBef>
            </a:pPr>
            <a:r>
              <a:rPr lang="de-CH" dirty="0"/>
              <a:t>Deutschland verfügt inzwischen über </a:t>
            </a:r>
            <a:r>
              <a:rPr lang="de-DE" b="1" dirty="0"/>
              <a:t>169.082 öffentliche Ladepunkte</a:t>
            </a:r>
            <a:r>
              <a:rPr lang="de-CH" dirty="0"/>
              <a:t>, ein Zuwachs von fast </a:t>
            </a:r>
            <a:r>
              <a:rPr lang="de-DE" b="1" dirty="0"/>
              <a:t>24.000 Ladepunkten</a:t>
            </a:r>
            <a:r>
              <a:rPr lang="de-CH" dirty="0"/>
              <a:t> gegenüber dem Vorjahr. Die </a:t>
            </a:r>
            <a:r>
              <a:rPr lang="de-DE" b="1" dirty="0"/>
              <a:t>kumulierte Anschlussleistung</a:t>
            </a:r>
            <a:r>
              <a:rPr lang="de-CH" dirty="0"/>
              <a:t> beträgt </a:t>
            </a:r>
            <a:r>
              <a:rPr lang="de-DE" b="1" dirty="0"/>
              <a:t>6,63 GW</a:t>
            </a:r>
            <a:endParaRPr lang="de-CH" dirty="0"/>
          </a:p>
          <a:p>
            <a:pPr marL="360363">
              <a:lnSpc>
                <a:spcPct val="110000"/>
              </a:lnSpc>
              <a:spcBef>
                <a:spcPts val="600"/>
              </a:spcBef>
            </a:pPr>
            <a:r>
              <a:rPr lang="de-CH" dirty="0"/>
              <a:t>DC-Ausbau wird bevorzugt weil mehr Strom pro Zeit verkauft werden kann. Braucht aber mehr Anschlussleistung.</a:t>
            </a:r>
          </a:p>
          <a:p>
            <a:pPr>
              <a:lnSpc>
                <a:spcPct val="110000"/>
              </a:lnSpc>
              <a:spcBef>
                <a:spcPts val="600"/>
              </a:spcBef>
            </a:pPr>
            <a:endParaRPr lang="de-CH" dirty="0"/>
          </a:p>
          <a:p>
            <a:pPr>
              <a:lnSpc>
                <a:spcPct val="110000"/>
              </a:lnSpc>
              <a:spcBef>
                <a:spcPts val="600"/>
              </a:spcBef>
            </a:pPr>
            <a:r>
              <a:rPr lang="de-CH" b="1" dirty="0"/>
              <a:t>Das E-Auto so schnell laden wie Benzin tanken – aus der Utopie wird bald Realität (IAA 2025)</a:t>
            </a:r>
          </a:p>
          <a:p>
            <a:pPr marL="360363">
              <a:lnSpc>
                <a:spcPct val="110000"/>
              </a:lnSpc>
              <a:spcBef>
                <a:spcPts val="600"/>
              </a:spcBef>
            </a:pPr>
            <a:r>
              <a:rPr lang="de-CH" b="1" dirty="0"/>
              <a:t>BYD </a:t>
            </a:r>
            <a:r>
              <a:rPr lang="de-CH" dirty="0"/>
              <a:t>präsentierte mit dem </a:t>
            </a:r>
            <a:r>
              <a:rPr lang="de-CH" b="1" dirty="0"/>
              <a:t>Han L</a:t>
            </a:r>
            <a:r>
              <a:rPr lang="de-CH" dirty="0"/>
              <a:t> ein Fahrzeug, das </a:t>
            </a:r>
            <a:r>
              <a:rPr lang="de-CH" b="1" dirty="0"/>
              <a:t>bis zu 1000 kW (1 MW)</a:t>
            </a:r>
            <a:r>
              <a:rPr lang="de-CH" dirty="0"/>
              <a:t> laden kann </a:t>
            </a:r>
            <a:r>
              <a:rPr lang="de-CH" dirty="0">
                <a:sym typeface="Wingdings" panose="05000000000000000000" pitchFamily="2" charset="2"/>
              </a:rPr>
              <a:t> 5min für 400km</a:t>
            </a:r>
          </a:p>
          <a:p>
            <a:pPr marL="360363">
              <a:lnSpc>
                <a:spcPct val="110000"/>
              </a:lnSpc>
              <a:spcBef>
                <a:spcPts val="600"/>
              </a:spcBef>
            </a:pPr>
            <a:r>
              <a:rPr lang="de-CH" b="1" dirty="0"/>
              <a:t>Mercedes</a:t>
            </a:r>
            <a:r>
              <a:rPr lang="de-CH" dirty="0"/>
              <a:t> testet Prototypen mit flüssigkeitsgekühltem Akku (100 kWh), </a:t>
            </a:r>
            <a:r>
              <a:rPr lang="de-CH" b="1" dirty="0"/>
              <a:t>bis zu 1 MW Ladeleistung</a:t>
            </a:r>
          </a:p>
          <a:p>
            <a:pPr marL="360363">
              <a:lnSpc>
                <a:spcPct val="110000"/>
              </a:lnSpc>
              <a:spcBef>
                <a:spcPts val="600"/>
              </a:spcBef>
            </a:pPr>
            <a:r>
              <a:rPr lang="de-CH" b="1" dirty="0"/>
              <a:t>BYD </a:t>
            </a:r>
            <a:r>
              <a:rPr lang="de-CH" dirty="0"/>
              <a:t>baut in China bereits </a:t>
            </a:r>
            <a:r>
              <a:rPr lang="de-CH" b="1" dirty="0"/>
              <a:t>eigene 1000 V/1000 A-Ladenetze</a:t>
            </a:r>
            <a:r>
              <a:rPr lang="de-CH" dirty="0"/>
              <a:t> mit </a:t>
            </a:r>
            <a:r>
              <a:rPr lang="de-CH" b="1" dirty="0"/>
              <a:t>bis zu 1360 kW</a:t>
            </a:r>
            <a:endParaRPr lang="de-CH" dirty="0"/>
          </a:p>
          <a:p>
            <a:pPr>
              <a:lnSpc>
                <a:spcPct val="110000"/>
              </a:lnSpc>
              <a:spcBef>
                <a:spcPts val="600"/>
              </a:spcBef>
            </a:pPr>
            <a:endParaRPr lang="de-CH" b="1" dirty="0"/>
          </a:p>
          <a:p>
            <a:pPr>
              <a:lnSpc>
                <a:spcPct val="110000"/>
              </a:lnSpc>
              <a:spcBef>
                <a:spcPts val="600"/>
              </a:spcBef>
            </a:pPr>
            <a:r>
              <a:rPr lang="de-CH" b="1" dirty="0"/>
              <a:t>Spulen in der Autobahn laden Fahrzeuge unterwegs</a:t>
            </a:r>
          </a:p>
          <a:p>
            <a:pPr marL="360363" fontAlgn="ctr">
              <a:lnSpc>
                <a:spcPct val="110000"/>
              </a:lnSpc>
              <a:spcBef>
                <a:spcPts val="600"/>
              </a:spcBef>
            </a:pPr>
            <a:r>
              <a:rPr lang="de-CH" dirty="0"/>
              <a:t>Auf der A10 bei Paris wird erstmals ein </a:t>
            </a:r>
            <a:r>
              <a:rPr lang="de-CH" b="1" dirty="0"/>
              <a:t>induktives Ladesystem auf einer öffentlichen Autobahn</a:t>
            </a:r>
            <a:r>
              <a:rPr lang="de-CH" dirty="0"/>
              <a:t> getestet. Erste Tests zeigen </a:t>
            </a:r>
            <a:r>
              <a:rPr lang="de-CH" b="1" dirty="0"/>
              <a:t>Leistungen bis über 300 kW</a:t>
            </a:r>
            <a:r>
              <a:rPr lang="de-CH" dirty="0"/>
              <a:t>.</a:t>
            </a:r>
          </a:p>
          <a:p>
            <a:pPr>
              <a:lnSpc>
                <a:spcPct val="110000"/>
              </a:lnSpc>
              <a:spcBef>
                <a:spcPts val="600"/>
              </a:spcBef>
            </a:pPr>
            <a:endParaRPr lang="de-CH" dirty="0"/>
          </a:p>
        </p:txBody>
      </p:sp>
      <p:sp>
        <p:nvSpPr>
          <p:cNvPr id="4" name="Slide Number Placeholder 3">
            <a:extLst>
              <a:ext uri="{FF2B5EF4-FFF2-40B4-BE49-F238E27FC236}">
                <a16:creationId xmlns:a16="http://schemas.microsoft.com/office/drawing/2014/main" id="{FD10EA15-D26A-AE88-7CD0-E50560B60732}"/>
              </a:ext>
            </a:extLst>
          </p:cNvPr>
          <p:cNvSpPr>
            <a:spLocks noGrp="1"/>
          </p:cNvSpPr>
          <p:nvPr>
            <p:ph type="sldNum" sz="quarter" idx="12"/>
          </p:nvPr>
        </p:nvSpPr>
        <p:spPr/>
        <p:txBody>
          <a:bodyPr/>
          <a:lstStyle/>
          <a:p>
            <a:fld id="{5A33CB2A-1702-4C1D-9CC4-8D472D39F19E}" type="slidenum">
              <a:rPr lang="en-US" smtClean="0"/>
              <a:t>8</a:t>
            </a:fld>
            <a:endParaRPr lang="en-US"/>
          </a:p>
        </p:txBody>
      </p:sp>
      <p:grpSp>
        <p:nvGrpSpPr>
          <p:cNvPr id="12" name="Group 11">
            <a:extLst>
              <a:ext uri="{FF2B5EF4-FFF2-40B4-BE49-F238E27FC236}">
                <a16:creationId xmlns:a16="http://schemas.microsoft.com/office/drawing/2014/main" id="{127D64D6-9F3A-AB39-6635-B8AF343C3B4A}"/>
              </a:ext>
            </a:extLst>
          </p:cNvPr>
          <p:cNvGrpSpPr/>
          <p:nvPr/>
        </p:nvGrpSpPr>
        <p:grpSpPr>
          <a:xfrm>
            <a:off x="0" y="-11471"/>
            <a:ext cx="11092721" cy="1319591"/>
            <a:chOff x="0" y="-11471"/>
            <a:chExt cx="11735208" cy="1319591"/>
          </a:xfrm>
        </p:grpSpPr>
        <p:pic>
          <p:nvPicPr>
            <p:cNvPr id="6" name="Picture 5">
              <a:extLst>
                <a:ext uri="{FF2B5EF4-FFF2-40B4-BE49-F238E27FC236}">
                  <a16:creationId xmlns:a16="http://schemas.microsoft.com/office/drawing/2014/main" id="{D9D5C033-5C7D-1279-E921-A75949C25E1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71"/>
              <a:ext cx="1964329" cy="1308120"/>
            </a:xfrm>
            <a:prstGeom prst="rect">
              <a:avLst/>
            </a:prstGeom>
          </p:spPr>
        </p:pic>
        <p:pic>
          <p:nvPicPr>
            <p:cNvPr id="7" name="Picture 6">
              <a:extLst>
                <a:ext uri="{FF2B5EF4-FFF2-40B4-BE49-F238E27FC236}">
                  <a16:creationId xmlns:a16="http://schemas.microsoft.com/office/drawing/2014/main" id="{397CDEA9-58AB-EAEE-4A3E-93528BBBB33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64329" y="0"/>
              <a:ext cx="1964329" cy="1308120"/>
            </a:xfrm>
            <a:prstGeom prst="rect">
              <a:avLst/>
            </a:prstGeom>
          </p:spPr>
        </p:pic>
        <p:pic>
          <p:nvPicPr>
            <p:cNvPr id="8" name="Picture 7">
              <a:extLst>
                <a:ext uri="{FF2B5EF4-FFF2-40B4-BE49-F238E27FC236}">
                  <a16:creationId xmlns:a16="http://schemas.microsoft.com/office/drawing/2014/main" id="{1972CC57-72A9-2941-7696-752D391F33F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28658" y="0"/>
              <a:ext cx="1964329" cy="1308120"/>
            </a:xfrm>
            <a:prstGeom prst="rect">
              <a:avLst/>
            </a:prstGeom>
          </p:spPr>
        </p:pic>
        <p:pic>
          <p:nvPicPr>
            <p:cNvPr id="9" name="Picture 8">
              <a:extLst>
                <a:ext uri="{FF2B5EF4-FFF2-40B4-BE49-F238E27FC236}">
                  <a16:creationId xmlns:a16="http://schemas.microsoft.com/office/drawing/2014/main" id="{E046A310-1E15-2A99-174C-56DDE2A0351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842221" y="0"/>
              <a:ext cx="1964329" cy="1308120"/>
            </a:xfrm>
            <a:prstGeom prst="rect">
              <a:avLst/>
            </a:prstGeom>
          </p:spPr>
        </p:pic>
        <p:pic>
          <p:nvPicPr>
            <p:cNvPr id="10" name="Picture 9">
              <a:extLst>
                <a:ext uri="{FF2B5EF4-FFF2-40B4-BE49-F238E27FC236}">
                  <a16:creationId xmlns:a16="http://schemas.microsoft.com/office/drawing/2014/main" id="{FB4D2614-716F-33CA-38C4-8131874F9C6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806550" y="0"/>
              <a:ext cx="1964329" cy="1308120"/>
            </a:xfrm>
            <a:prstGeom prst="rect">
              <a:avLst/>
            </a:prstGeom>
          </p:spPr>
        </p:pic>
        <p:pic>
          <p:nvPicPr>
            <p:cNvPr id="11" name="Picture 10">
              <a:extLst>
                <a:ext uri="{FF2B5EF4-FFF2-40B4-BE49-F238E27FC236}">
                  <a16:creationId xmlns:a16="http://schemas.microsoft.com/office/drawing/2014/main" id="{C055C9EB-9166-9C86-903A-7E6AC783DE0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770879" y="0"/>
              <a:ext cx="1964329" cy="1308120"/>
            </a:xfrm>
            <a:prstGeom prst="rect">
              <a:avLst/>
            </a:prstGeom>
          </p:spPr>
        </p:pic>
      </p:grpSp>
    </p:spTree>
    <p:extLst>
      <p:ext uri="{BB962C8B-B14F-4D97-AF65-F5344CB8AC3E}">
        <p14:creationId xmlns:p14="http://schemas.microsoft.com/office/powerpoint/2010/main" val="64843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8E48-E5E6-FC8C-DD83-B68609974947}"/>
              </a:ext>
            </a:extLst>
          </p:cNvPr>
          <p:cNvSpPr>
            <a:spLocks noGrp="1"/>
          </p:cNvSpPr>
          <p:nvPr>
            <p:ph type="title"/>
          </p:nvPr>
        </p:nvSpPr>
        <p:spPr/>
        <p:txBody>
          <a:bodyPr/>
          <a:lstStyle/>
          <a:p>
            <a:r>
              <a:rPr lang="de-CH" dirty="0"/>
              <a:t>Schlagzeilen</a:t>
            </a:r>
          </a:p>
        </p:txBody>
      </p:sp>
      <p:sp>
        <p:nvSpPr>
          <p:cNvPr id="3" name="Content Placeholder 2">
            <a:extLst>
              <a:ext uri="{FF2B5EF4-FFF2-40B4-BE49-F238E27FC236}">
                <a16:creationId xmlns:a16="http://schemas.microsoft.com/office/drawing/2014/main" id="{45082F81-AF82-391C-1631-A73F1663DBA1}"/>
              </a:ext>
            </a:extLst>
          </p:cNvPr>
          <p:cNvSpPr>
            <a:spLocks noGrp="1"/>
          </p:cNvSpPr>
          <p:nvPr>
            <p:ph idx="1"/>
          </p:nvPr>
        </p:nvSpPr>
        <p:spPr/>
        <p:txBody>
          <a:bodyPr/>
          <a:lstStyle/>
          <a:p>
            <a:pPr>
              <a:lnSpc>
                <a:spcPct val="110000"/>
              </a:lnSpc>
              <a:spcBef>
                <a:spcPts val="600"/>
              </a:spcBef>
            </a:pPr>
            <a:endParaRPr lang="de-CH" b="1" dirty="0"/>
          </a:p>
          <a:p>
            <a:pPr>
              <a:lnSpc>
                <a:spcPct val="110000"/>
              </a:lnSpc>
              <a:spcBef>
                <a:spcPts val="600"/>
              </a:spcBef>
            </a:pPr>
            <a:r>
              <a:rPr lang="de-CH" b="1" dirty="0"/>
              <a:t>In Norwegen werden fast keine </a:t>
            </a:r>
            <a:r>
              <a:rPr lang="de-CH" b="1" dirty="0" err="1"/>
              <a:t>Verbrennerautos</a:t>
            </a:r>
            <a:r>
              <a:rPr lang="de-CH" b="1" dirty="0"/>
              <a:t> mehr verkauft</a:t>
            </a:r>
          </a:p>
          <a:p>
            <a:pPr marL="360363" fontAlgn="ctr">
              <a:lnSpc>
                <a:spcPct val="110000"/>
              </a:lnSpc>
              <a:spcBef>
                <a:spcPts val="600"/>
              </a:spcBef>
            </a:pPr>
            <a:r>
              <a:rPr lang="de-CH" dirty="0"/>
              <a:t>Norwegen hat sein Ziel erreicht, dass </a:t>
            </a:r>
            <a:r>
              <a:rPr lang="de-CH" b="1" dirty="0"/>
              <a:t>seit 2025 alle neuen Pkw elektrisch sind </a:t>
            </a:r>
            <a:r>
              <a:rPr lang="de-CH" dirty="0"/>
              <a:t>(Verbrennerfahrzeuge im niedrigen einstelligen Prozentbereich).</a:t>
            </a:r>
            <a:br>
              <a:rPr lang="de-CH" dirty="0"/>
            </a:br>
            <a:r>
              <a:rPr lang="de-CH" dirty="0"/>
              <a:t>Aber… Noch etwa </a:t>
            </a:r>
            <a:r>
              <a:rPr lang="de-CH" b="1" dirty="0"/>
              <a:t>70 % des Fahrzeugbestands</a:t>
            </a:r>
            <a:r>
              <a:rPr lang="de-CH" dirty="0"/>
              <a:t> in Norwegen sind Verbrenner.</a:t>
            </a:r>
          </a:p>
          <a:p>
            <a:pPr fontAlgn="ctr">
              <a:lnSpc>
                <a:spcPct val="110000"/>
              </a:lnSpc>
              <a:spcBef>
                <a:spcPts val="600"/>
              </a:spcBef>
            </a:pPr>
            <a:endParaRPr lang="de-CH" dirty="0"/>
          </a:p>
          <a:p>
            <a:pPr fontAlgn="ctr">
              <a:lnSpc>
                <a:spcPct val="110000"/>
              </a:lnSpc>
              <a:spcBef>
                <a:spcPts val="600"/>
              </a:spcBef>
            </a:pPr>
            <a:r>
              <a:rPr lang="de-CH" b="1" dirty="0"/>
              <a:t>Das Megawatt </a:t>
            </a:r>
            <a:r>
              <a:rPr lang="de-CH" b="1" dirty="0" err="1"/>
              <a:t>Charging</a:t>
            </a:r>
            <a:r>
              <a:rPr lang="de-CH" b="1" dirty="0"/>
              <a:t> System für Lkw</a:t>
            </a:r>
          </a:p>
          <a:p>
            <a:pPr marL="360363" fontAlgn="ctr">
              <a:lnSpc>
                <a:spcPct val="110000"/>
              </a:lnSpc>
              <a:spcBef>
                <a:spcPts val="600"/>
              </a:spcBef>
            </a:pPr>
            <a:r>
              <a:rPr lang="de-CH" dirty="0"/>
              <a:t>Der </a:t>
            </a:r>
            <a:r>
              <a:rPr lang="de-CH" b="1" dirty="0"/>
              <a:t>Mercedes</a:t>
            </a:r>
            <a:r>
              <a:rPr lang="de-CH" dirty="0"/>
              <a:t> </a:t>
            </a:r>
            <a:r>
              <a:rPr lang="de-CH" dirty="0" err="1"/>
              <a:t>eActros</a:t>
            </a:r>
            <a:r>
              <a:rPr lang="de-CH" dirty="0"/>
              <a:t> 600 kann schon jetzt mit 400 kW typische Diesel-Tagesetappen fahren. 60 % der Kunden fahren ohnehin unter 500 km pro Tag – also meist ohne Zwischenladung.</a:t>
            </a:r>
          </a:p>
          <a:p>
            <a:pPr marL="360363" fontAlgn="ctr">
              <a:lnSpc>
                <a:spcPct val="110000"/>
              </a:lnSpc>
              <a:spcBef>
                <a:spcPts val="600"/>
              </a:spcBef>
            </a:pPr>
            <a:r>
              <a:rPr lang="de-CH" dirty="0"/>
              <a:t>Die Technik ist nahezu fertig und soll </a:t>
            </a:r>
            <a:r>
              <a:rPr lang="de-CH" b="1" dirty="0"/>
              <a:t>2026</a:t>
            </a:r>
            <a:r>
              <a:rPr lang="de-CH" dirty="0"/>
              <a:t> marktreif sein. Sie nutzt gesetzlich vorgeschriebene </a:t>
            </a:r>
            <a:r>
              <a:rPr lang="de-CH" b="1" dirty="0"/>
              <a:t>Lenk- und Ruhezeiten</a:t>
            </a:r>
            <a:r>
              <a:rPr lang="de-CH" dirty="0"/>
              <a:t> der Fahrer zum Nachladen</a:t>
            </a:r>
          </a:p>
          <a:p>
            <a:pPr fontAlgn="ctr">
              <a:lnSpc>
                <a:spcPct val="110000"/>
              </a:lnSpc>
              <a:spcBef>
                <a:spcPts val="600"/>
              </a:spcBef>
            </a:pPr>
            <a:endParaRPr lang="de-CH" dirty="0"/>
          </a:p>
          <a:p>
            <a:pPr fontAlgn="ctr">
              <a:lnSpc>
                <a:spcPct val="110000"/>
              </a:lnSpc>
              <a:spcBef>
                <a:spcPts val="600"/>
              </a:spcBef>
            </a:pPr>
            <a:endParaRPr lang="de-CH" dirty="0"/>
          </a:p>
          <a:p>
            <a:pPr>
              <a:lnSpc>
                <a:spcPct val="110000"/>
              </a:lnSpc>
              <a:spcBef>
                <a:spcPts val="600"/>
              </a:spcBef>
            </a:pPr>
            <a:endParaRPr lang="de-CH" dirty="0"/>
          </a:p>
        </p:txBody>
      </p:sp>
      <p:sp>
        <p:nvSpPr>
          <p:cNvPr id="4" name="Slide Number Placeholder 3">
            <a:extLst>
              <a:ext uri="{FF2B5EF4-FFF2-40B4-BE49-F238E27FC236}">
                <a16:creationId xmlns:a16="http://schemas.microsoft.com/office/drawing/2014/main" id="{5DD384FE-5E67-C90A-D215-3BCE43CE49DC}"/>
              </a:ext>
            </a:extLst>
          </p:cNvPr>
          <p:cNvSpPr>
            <a:spLocks noGrp="1"/>
          </p:cNvSpPr>
          <p:nvPr>
            <p:ph type="sldNum" sz="quarter" idx="12"/>
          </p:nvPr>
        </p:nvSpPr>
        <p:spPr/>
        <p:txBody>
          <a:bodyPr/>
          <a:lstStyle/>
          <a:p>
            <a:fld id="{5A33CB2A-1702-4C1D-9CC4-8D472D39F19E}" type="slidenum">
              <a:rPr lang="en-US" smtClean="0"/>
              <a:t>9</a:t>
            </a:fld>
            <a:endParaRPr lang="en-US"/>
          </a:p>
        </p:txBody>
      </p:sp>
      <p:grpSp>
        <p:nvGrpSpPr>
          <p:cNvPr id="5" name="Group 4">
            <a:extLst>
              <a:ext uri="{FF2B5EF4-FFF2-40B4-BE49-F238E27FC236}">
                <a16:creationId xmlns:a16="http://schemas.microsoft.com/office/drawing/2014/main" id="{1503387B-20DC-F086-9F57-2D7E2C9CAFA6}"/>
              </a:ext>
            </a:extLst>
          </p:cNvPr>
          <p:cNvGrpSpPr/>
          <p:nvPr/>
        </p:nvGrpSpPr>
        <p:grpSpPr>
          <a:xfrm>
            <a:off x="0" y="-11471"/>
            <a:ext cx="11092721" cy="1319591"/>
            <a:chOff x="0" y="-11471"/>
            <a:chExt cx="11735208" cy="1319591"/>
          </a:xfrm>
        </p:grpSpPr>
        <p:pic>
          <p:nvPicPr>
            <p:cNvPr id="6" name="Picture 5">
              <a:extLst>
                <a:ext uri="{FF2B5EF4-FFF2-40B4-BE49-F238E27FC236}">
                  <a16:creationId xmlns:a16="http://schemas.microsoft.com/office/drawing/2014/main" id="{BC4E177C-93AF-A41A-C717-69B059F2064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71"/>
              <a:ext cx="1964329" cy="1308120"/>
            </a:xfrm>
            <a:prstGeom prst="rect">
              <a:avLst/>
            </a:prstGeom>
          </p:spPr>
        </p:pic>
        <p:pic>
          <p:nvPicPr>
            <p:cNvPr id="7" name="Picture 6">
              <a:extLst>
                <a:ext uri="{FF2B5EF4-FFF2-40B4-BE49-F238E27FC236}">
                  <a16:creationId xmlns:a16="http://schemas.microsoft.com/office/drawing/2014/main" id="{E68B3E04-0699-4A8D-25FA-C24D7970FC9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64329" y="0"/>
              <a:ext cx="1964329" cy="1308120"/>
            </a:xfrm>
            <a:prstGeom prst="rect">
              <a:avLst/>
            </a:prstGeom>
          </p:spPr>
        </p:pic>
        <p:pic>
          <p:nvPicPr>
            <p:cNvPr id="8" name="Picture 7">
              <a:extLst>
                <a:ext uri="{FF2B5EF4-FFF2-40B4-BE49-F238E27FC236}">
                  <a16:creationId xmlns:a16="http://schemas.microsoft.com/office/drawing/2014/main" id="{3F0FE01D-3D09-3D00-9F4E-65746490922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28658" y="0"/>
              <a:ext cx="1964329" cy="1308120"/>
            </a:xfrm>
            <a:prstGeom prst="rect">
              <a:avLst/>
            </a:prstGeom>
          </p:spPr>
        </p:pic>
        <p:pic>
          <p:nvPicPr>
            <p:cNvPr id="9" name="Picture 8">
              <a:extLst>
                <a:ext uri="{FF2B5EF4-FFF2-40B4-BE49-F238E27FC236}">
                  <a16:creationId xmlns:a16="http://schemas.microsoft.com/office/drawing/2014/main" id="{7FC7BFEB-DAA7-B62D-116A-F753A7E99DB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842221" y="0"/>
              <a:ext cx="1964329" cy="1308120"/>
            </a:xfrm>
            <a:prstGeom prst="rect">
              <a:avLst/>
            </a:prstGeom>
          </p:spPr>
        </p:pic>
        <p:pic>
          <p:nvPicPr>
            <p:cNvPr id="10" name="Picture 9">
              <a:extLst>
                <a:ext uri="{FF2B5EF4-FFF2-40B4-BE49-F238E27FC236}">
                  <a16:creationId xmlns:a16="http://schemas.microsoft.com/office/drawing/2014/main" id="{FA10C8C9-733F-18DD-7AB9-158CE516055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806550" y="0"/>
              <a:ext cx="1964329" cy="1308120"/>
            </a:xfrm>
            <a:prstGeom prst="rect">
              <a:avLst/>
            </a:prstGeom>
          </p:spPr>
        </p:pic>
        <p:pic>
          <p:nvPicPr>
            <p:cNvPr id="11" name="Picture 10">
              <a:extLst>
                <a:ext uri="{FF2B5EF4-FFF2-40B4-BE49-F238E27FC236}">
                  <a16:creationId xmlns:a16="http://schemas.microsoft.com/office/drawing/2014/main" id="{2D804B78-BEE3-A15D-BEC3-9398F9C3F56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770879" y="0"/>
              <a:ext cx="1964329" cy="1308120"/>
            </a:xfrm>
            <a:prstGeom prst="rect">
              <a:avLst/>
            </a:prstGeom>
          </p:spPr>
        </p:pic>
      </p:grpSp>
    </p:spTree>
    <p:extLst>
      <p:ext uri="{BB962C8B-B14F-4D97-AF65-F5344CB8AC3E}">
        <p14:creationId xmlns:p14="http://schemas.microsoft.com/office/powerpoint/2010/main" val="32351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ell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d258917-277f-42cd-a3cd-14c4e9ee58bc}" enabled="1" method="Standard" siteId="{38ae3bcd-9579-4fd4-adda-b42e1495d55a}" contentBits="0" removed="0"/>
</clbl:labelList>
</file>

<file path=docProps/app.xml><?xml version="1.0" encoding="utf-8"?>
<Properties xmlns="http://schemas.openxmlformats.org/officeDocument/2006/extended-properties" xmlns:vt="http://schemas.openxmlformats.org/officeDocument/2006/docPropsVTypes">
  <Template/>
  <TotalTime>0</TotalTime>
  <Words>4305</Words>
  <Application>Microsoft Office PowerPoint</Application>
  <PresentationFormat>Widescreen</PresentationFormat>
  <Paragraphs>559</Paragraphs>
  <Slides>65</Slides>
  <Notes>5</Notes>
  <HiddenSlides>3</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Aptos</vt:lpstr>
      <vt:lpstr>Arial</vt:lpstr>
      <vt:lpstr>Fave Script Bold Pro</vt:lpstr>
      <vt:lpstr>Neue Haas Grotesk Text Pro</vt:lpstr>
      <vt:lpstr>Wingdings</vt:lpstr>
      <vt:lpstr>SwellVTI</vt:lpstr>
      <vt:lpstr>TODO</vt:lpstr>
      <vt:lpstr>Willkommen zur </vt:lpstr>
      <vt:lpstr>Aktuelles</vt:lpstr>
      <vt:lpstr>PowerPoint Presentation</vt:lpstr>
      <vt:lpstr>Technologieoffenheit</vt:lpstr>
      <vt:lpstr>Stichwort «Technologieoffenheit»</vt:lpstr>
      <vt:lpstr>Pannenstatistik ADAC</vt:lpstr>
      <vt:lpstr>Schlagzeilen</vt:lpstr>
      <vt:lpstr>Schlagzeilen</vt:lpstr>
      <vt:lpstr>Zitate</vt:lpstr>
      <vt:lpstr>Zusammenfassung der Serie</vt:lpstr>
      <vt:lpstr>PowerPoint Presentation</vt:lpstr>
      <vt:lpstr>Wie alles begann</vt:lpstr>
      <vt:lpstr>USB-C</vt:lpstr>
      <vt:lpstr>Kabelwirrwarr</vt:lpstr>
      <vt:lpstr>Und wie weiss ich jetzt was was kann?</vt:lpstr>
      <vt:lpstr>Was man sonst noch fragen könnte</vt:lpstr>
      <vt:lpstr>PowerPoint Presentation</vt:lpstr>
      <vt:lpstr>Drama!</vt:lpstr>
      <vt:lpstr>Die Fakten zum Blackout</vt:lpstr>
      <vt:lpstr>Die Fakten zu «Dunkelflaute» und Versorgungssicherheit</vt:lpstr>
      <vt:lpstr>Was lernen wir daraus?</vt:lpstr>
      <vt:lpstr>Pause</vt:lpstr>
      <vt:lpstr>PowerPoint Presentation</vt:lpstr>
      <vt:lpstr>Schlagworte</vt:lpstr>
      <vt:lpstr>Am Stammtisch</vt:lpstr>
      <vt:lpstr>Was ist denn der technologische Unterschied?</vt:lpstr>
      <vt:lpstr>Legal, illegal, …</vt:lpstr>
      <vt:lpstr>Es hat immer zwei Seiten</vt:lpstr>
      <vt:lpstr>Fazit</vt:lpstr>
      <vt:lpstr>PowerPoint Presentation</vt:lpstr>
      <vt:lpstr>Einstein hat gesagt…</vt:lpstr>
      <vt:lpstr>Fakten</vt:lpstr>
      <vt:lpstr>Grundfunktionen?</vt:lpstr>
      <vt:lpstr>Fazit</vt:lpstr>
      <vt:lpstr>PowerPoint Presentation</vt:lpstr>
      <vt:lpstr>Die Schönen und Reichen</vt:lpstr>
      <vt:lpstr>Trending on TikTok: Der «Glow-up»</vt:lpstr>
      <vt:lpstr>Umgekehrt geht’s auch</vt:lpstr>
      <vt:lpstr>Von der Theorie her…</vt:lpstr>
      <vt:lpstr>Psychologischer Hintergrund</vt:lpstr>
      <vt:lpstr>Was löst den Halo-Effekt aus?</vt:lpstr>
      <vt:lpstr>Wie kann man das benutzen?</vt:lpstr>
      <vt:lpstr>PowerPoint Presentation</vt:lpstr>
      <vt:lpstr>SMART ist nicht immer smart…</vt:lpstr>
      <vt:lpstr>Smarte Kirche</vt:lpstr>
      <vt:lpstr>Wilhelm Tell – Symbol der Unterdrückung!</vt:lpstr>
      <vt:lpstr>Fachkräftemangel überall – Beispiele als Videos</vt:lpstr>
      <vt:lpstr>Fachkräftemangel überall – Beispiele als Videos</vt:lpstr>
      <vt:lpstr>Fachkräftemangel überall – Beispiele als Videos</vt:lpstr>
      <vt:lpstr>Fachkräftemangel überall – Beispiele als Videos</vt:lpstr>
      <vt:lpstr>Fachkräftemangel überall – Beispiele als Videos</vt:lpstr>
      <vt:lpstr>Fachkräftemangel überall – Beispiele als Videos</vt:lpstr>
      <vt:lpstr>Fachkräftemangel überall – Beispiele als Videos</vt:lpstr>
      <vt:lpstr>Fachkräftemangel überall – Beispiele als Videos</vt:lpstr>
      <vt:lpstr>Fachkräftemangel überall – Beispiele als Videos</vt:lpstr>
      <vt:lpstr>Fachkräftemangel überall – Beispiele als Videos</vt:lpstr>
      <vt:lpstr>Fachkräftemangel überall – Beispiele als Videos</vt:lpstr>
      <vt:lpstr>Fachkräftemangel überall – Beispiele als Videos</vt:lpstr>
      <vt:lpstr>Quellen</vt:lpstr>
      <vt:lpstr>Quellen</vt:lpstr>
      <vt:lpstr>Vorschau Dezember</vt:lpstr>
      <vt:lpstr>Bitte gebt uns Feedback</vt:lpstr>
      <vt:lpstr>Wenn Du uns mehr sagen willst</vt:lpstr>
      <vt:lpstr>Letzte Folie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Künstliche Intelligenz</dc:title>
  <dc:creator>Michael Denzlein</dc:creator>
  <cp:lastModifiedBy>Michael Denzlein</cp:lastModifiedBy>
  <cp:revision>208</cp:revision>
  <dcterms:created xsi:type="dcterms:W3CDTF">2024-05-20T08:56:39Z</dcterms:created>
  <dcterms:modified xsi:type="dcterms:W3CDTF">2025-11-07T22:28:26Z</dcterms:modified>
</cp:coreProperties>
</file>